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71" r:id="rId3"/>
    <p:sldId id="273" r:id="rId4"/>
    <p:sldId id="275" r:id="rId5"/>
    <p:sldId id="274" r:id="rId6"/>
    <p:sldId id="279" r:id="rId7"/>
    <p:sldId id="288" r:id="rId8"/>
    <p:sldId id="268" r:id="rId9"/>
    <p:sldId id="269" r:id="rId10"/>
    <p:sldId id="276" r:id="rId11"/>
    <p:sldId id="277" r:id="rId12"/>
    <p:sldId id="278" r:id="rId13"/>
    <p:sldId id="272" r:id="rId14"/>
    <p:sldId id="295" r:id="rId15"/>
    <p:sldId id="281" r:id="rId16"/>
    <p:sldId id="282" r:id="rId17"/>
    <p:sldId id="283" r:id="rId18"/>
    <p:sldId id="284" r:id="rId19"/>
    <p:sldId id="285" r:id="rId20"/>
    <p:sldId id="286" r:id="rId21"/>
    <p:sldId id="287" r:id="rId22"/>
    <p:sldId id="257" r:id="rId23"/>
    <p:sldId id="258" r:id="rId24"/>
    <p:sldId id="259" r:id="rId25"/>
    <p:sldId id="260" r:id="rId26"/>
    <p:sldId id="261" r:id="rId27"/>
    <p:sldId id="262" r:id="rId28"/>
    <p:sldId id="263" r:id="rId29"/>
    <p:sldId id="264" r:id="rId30"/>
    <p:sldId id="267" r:id="rId31"/>
    <p:sldId id="270" r:id="rId32"/>
    <p:sldId id="265" r:id="rId33"/>
    <p:sldId id="266" r:id="rId34"/>
    <p:sldId id="289" r:id="rId35"/>
    <p:sldId id="290" r:id="rId36"/>
    <p:sldId id="296" r:id="rId37"/>
    <p:sldId id="297" r:id="rId38"/>
    <p:sldId id="291" r:id="rId39"/>
    <p:sldId id="292" r:id="rId40"/>
    <p:sldId id="299" r:id="rId41"/>
    <p:sldId id="298" r:id="rId42"/>
    <p:sldId id="300" r:id="rId43"/>
    <p:sldId id="293" r:id="rId44"/>
    <p:sldId id="301" r:id="rId45"/>
    <p:sldId id="294" r:id="rId46"/>
    <p:sldId id="302" r:id="rId47"/>
    <p:sldId id="303" r:id="rId48"/>
    <p:sldId id="304" r:id="rId49"/>
    <p:sldId id="306" r:id="rId50"/>
    <p:sldId id="305"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709" autoAdjust="0"/>
  </p:normalViewPr>
  <p:slideViewPr>
    <p:cSldViewPr>
      <p:cViewPr varScale="1">
        <p:scale>
          <a:sx n="70" d="100"/>
          <a:sy n="70" d="100"/>
        </p:scale>
        <p:origin x="-5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C77EEC37-2911-4825-AB07-E72199109082}" type="datetimeFigureOut">
              <a:rPr lang="en-US" smtClean="0"/>
              <a:pPr/>
              <a:t>10/30/2012</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85A05E64-B0E5-4BB6-8AE4-9534B6AD873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fld id="{C77EEC37-2911-4825-AB07-E72199109082}" type="datetimeFigureOut">
              <a:rPr lang="en-US" smtClean="0"/>
              <a:pPr/>
              <a:t>10/30/2012</a:t>
            </a:fld>
            <a:endParaRPr lang="en-US"/>
          </a:p>
        </p:txBody>
      </p:sp>
      <p:sp>
        <p:nvSpPr>
          <p:cNvPr id="5" name="Footer Placeholder 4"/>
          <p:cNvSpPr>
            <a:spLocks noGrp="1"/>
          </p:cNvSpPr>
          <p:nvPr>
            <p:ph type="ftr" sz="quarter" idx="11"/>
          </p:nvPr>
        </p:nvSpPr>
        <p:spPr>
          <a:xfrm>
            <a:off x="457200" y="6556248"/>
            <a:ext cx="3657600" cy="228600"/>
          </a:xfrm>
        </p:spPr>
        <p:txBody>
          <a:bodyPr/>
          <a:lstStyle>
            <a:extLst/>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85A05E64-B0E5-4BB6-8AE4-9534B6AD873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C77EEC37-2911-4825-AB07-E72199109082}" type="datetimeFigureOut">
              <a:rPr lang="en-US" smtClean="0"/>
              <a:pPr/>
              <a:t>10/30/2012</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extLst/>
          </a:lstStyle>
          <a:p>
            <a:fld id="{85A05E64-B0E5-4BB6-8AE4-9534B6AD873A}"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C77EEC37-2911-4825-AB07-E72199109082}" type="datetimeFigureOut">
              <a:rPr lang="en-US" smtClean="0"/>
              <a:pPr/>
              <a:t>10/30/2012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5A05E64-B0E5-4BB6-8AE4-9534B6AD873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fld id="{C77EEC37-2911-4825-AB07-E72199109082}" type="datetimeFigureOut">
              <a:rPr lang="en-US" smtClean="0"/>
              <a:pPr/>
              <a:t>10/30/2012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85A05E64-B0E5-4BB6-8AE4-9534B6AD873A}" type="slidenum">
              <a:rPr lang="en-US" smtClean="0"/>
              <a:pPr/>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cstate="print">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C77EEC37-2911-4825-AB07-E72199109082}" type="datetimeFigureOut">
              <a:rPr lang="en-US" smtClean="0"/>
              <a:pPr/>
              <a:t>10/30/2012</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85A05E64-B0E5-4BB6-8AE4-9534B6AD873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gi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Orienteering</a:t>
            </a:r>
            <a:endParaRPr lang="en-US" dirty="0"/>
          </a:p>
        </p:txBody>
      </p:sp>
      <p:sp>
        <p:nvSpPr>
          <p:cNvPr id="3" name="Subtitle 2"/>
          <p:cNvSpPr>
            <a:spLocks noGrp="1"/>
          </p:cNvSpPr>
          <p:nvPr>
            <p:ph type="subTitle" idx="1"/>
          </p:nvPr>
        </p:nvSpPr>
        <p:spPr/>
        <p:txBody>
          <a:bodyPr/>
          <a:lstStyle/>
          <a:p>
            <a:r>
              <a:rPr lang="en-US" dirty="0" smtClean="0"/>
              <a:t>Merit badge</a:t>
            </a:r>
            <a:endParaRPr lang="en-US" dirty="0"/>
          </a:p>
        </p:txBody>
      </p:sp>
      <p:pic>
        <p:nvPicPr>
          <p:cNvPr id="4" name="Picture 3" descr="compass29.jpg"/>
          <p:cNvPicPr>
            <a:picLocks noChangeAspect="1"/>
          </p:cNvPicPr>
          <p:nvPr/>
        </p:nvPicPr>
        <p:blipFill>
          <a:blip r:embed="rId2" cstate="print"/>
          <a:stretch>
            <a:fillRect/>
          </a:stretch>
        </p:blipFill>
        <p:spPr>
          <a:xfrm>
            <a:off x="838200" y="457200"/>
            <a:ext cx="2409825" cy="1895475"/>
          </a:xfrm>
          <a:prstGeom prst="rect">
            <a:avLst/>
          </a:prstGeom>
        </p:spPr>
      </p:pic>
      <p:pic>
        <p:nvPicPr>
          <p:cNvPr id="5" name="Picture 4" descr="compass27.jpg"/>
          <p:cNvPicPr>
            <a:picLocks noChangeAspect="1"/>
          </p:cNvPicPr>
          <p:nvPr/>
        </p:nvPicPr>
        <p:blipFill>
          <a:blip r:embed="rId3" cstate="print"/>
          <a:stretch>
            <a:fillRect/>
          </a:stretch>
        </p:blipFill>
        <p:spPr>
          <a:xfrm>
            <a:off x="1295400" y="3962400"/>
            <a:ext cx="1771650" cy="2590800"/>
          </a:xfrm>
          <a:prstGeom prst="rect">
            <a:avLst/>
          </a:prstGeom>
        </p:spPr>
      </p:pic>
      <p:pic>
        <p:nvPicPr>
          <p:cNvPr id="6" name="Picture 5" descr="compass28.jpg"/>
          <p:cNvPicPr>
            <a:picLocks noChangeAspect="1"/>
          </p:cNvPicPr>
          <p:nvPr/>
        </p:nvPicPr>
        <p:blipFill>
          <a:blip r:embed="rId4" cstate="print"/>
          <a:stretch>
            <a:fillRect/>
          </a:stretch>
        </p:blipFill>
        <p:spPr>
          <a:xfrm>
            <a:off x="3657600" y="3886200"/>
            <a:ext cx="1847850" cy="2466975"/>
          </a:xfrm>
          <a:prstGeom prst="rect">
            <a:avLst/>
          </a:prstGeom>
        </p:spPr>
      </p:pic>
      <p:pic>
        <p:nvPicPr>
          <p:cNvPr id="7" name="Picture 6" descr="compass24.jpg"/>
          <p:cNvPicPr>
            <a:picLocks noChangeAspect="1"/>
          </p:cNvPicPr>
          <p:nvPr/>
        </p:nvPicPr>
        <p:blipFill>
          <a:blip r:embed="rId5" cstate="print"/>
          <a:stretch>
            <a:fillRect/>
          </a:stretch>
        </p:blipFill>
        <p:spPr>
          <a:xfrm>
            <a:off x="3886200" y="838200"/>
            <a:ext cx="1676400" cy="1676400"/>
          </a:xfrm>
          <a:prstGeom prst="rect">
            <a:avLst/>
          </a:prstGeom>
        </p:spPr>
      </p:pic>
      <p:pic>
        <p:nvPicPr>
          <p:cNvPr id="8" name="Picture 7" descr="compass22.bmp"/>
          <p:cNvPicPr>
            <a:picLocks noChangeAspect="1"/>
          </p:cNvPicPr>
          <p:nvPr/>
        </p:nvPicPr>
        <p:blipFill>
          <a:blip r:embed="rId6" cstate="print"/>
          <a:stretch>
            <a:fillRect/>
          </a:stretch>
        </p:blipFill>
        <p:spPr>
          <a:xfrm>
            <a:off x="304800" y="2514600"/>
            <a:ext cx="1722120" cy="1295400"/>
          </a:xfrm>
          <a:prstGeom prst="rect">
            <a:avLst/>
          </a:prstGeom>
        </p:spPr>
      </p:pic>
      <p:pic>
        <p:nvPicPr>
          <p:cNvPr id="9" name="Picture 8" descr="compass20.jpg"/>
          <p:cNvPicPr>
            <a:picLocks noChangeAspect="1"/>
          </p:cNvPicPr>
          <p:nvPr/>
        </p:nvPicPr>
        <p:blipFill>
          <a:blip r:embed="rId7" cstate="print"/>
          <a:stretch>
            <a:fillRect/>
          </a:stretch>
        </p:blipFill>
        <p:spPr>
          <a:xfrm>
            <a:off x="5943600" y="4191000"/>
            <a:ext cx="2848466" cy="2133600"/>
          </a:xfrm>
          <a:prstGeom prst="rect">
            <a:avLst/>
          </a:prstGeom>
        </p:spPr>
      </p:pic>
      <p:pic>
        <p:nvPicPr>
          <p:cNvPr id="11" name="Picture 10" descr="compass23.jpg"/>
          <p:cNvPicPr>
            <a:picLocks noChangeAspect="1"/>
          </p:cNvPicPr>
          <p:nvPr/>
        </p:nvPicPr>
        <p:blipFill>
          <a:blip r:embed="rId8" cstate="print"/>
          <a:stretch>
            <a:fillRect/>
          </a:stretch>
        </p:blipFill>
        <p:spPr>
          <a:xfrm>
            <a:off x="5867400" y="609600"/>
            <a:ext cx="2466975" cy="185737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to measure the height of a tree or other </a:t>
            </a:r>
            <a:r>
              <a:rPr lang="en-US" smtClean="0"/>
              <a:t>tall object…</a:t>
            </a:r>
            <a:endParaRPr lang="en-US"/>
          </a:p>
        </p:txBody>
      </p:sp>
      <p:sp>
        <p:nvSpPr>
          <p:cNvPr id="3" name="Content Placeholder 2"/>
          <p:cNvSpPr>
            <a:spLocks noGrp="1"/>
          </p:cNvSpPr>
          <p:nvPr>
            <p:ph idx="1"/>
          </p:nvPr>
        </p:nvSpPr>
        <p:spPr/>
        <p:txBody>
          <a:bodyPr/>
          <a:lstStyle/>
          <a:p>
            <a:r>
              <a:rPr lang="en-US" dirty="0" smtClean="0"/>
              <a:t>The thumb test…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wide is the river?</a:t>
            </a:r>
            <a:endParaRPr lang="en-US" dirty="0"/>
          </a:p>
        </p:txBody>
      </p:sp>
      <p:pic>
        <p:nvPicPr>
          <p:cNvPr id="4" name="Content Placeholder 3" descr="how wide is the river.jpg"/>
          <p:cNvPicPr>
            <a:picLocks noGrp="1" noChangeAspect="1"/>
          </p:cNvPicPr>
          <p:nvPr>
            <p:ph idx="1"/>
          </p:nvPr>
        </p:nvPicPr>
        <p:blipFill>
          <a:blip r:embed="rId2" cstate="print"/>
          <a:stretch>
            <a:fillRect/>
          </a:stretch>
        </p:blipFill>
        <p:spPr>
          <a:xfrm>
            <a:off x="743923" y="1609725"/>
            <a:ext cx="6876077" cy="4999714"/>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wide is the river?</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404662" y="1752600"/>
            <a:ext cx="7520137" cy="4670227"/>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Declination</a:t>
            </a:r>
            <a:endParaRPr lang="en-US" dirty="0"/>
          </a:p>
        </p:txBody>
      </p:sp>
      <p:pic>
        <p:nvPicPr>
          <p:cNvPr id="4" name="Content Placeholder 3" descr="compass6.gif"/>
          <p:cNvPicPr>
            <a:picLocks noGrp="1" noChangeAspect="1"/>
          </p:cNvPicPr>
          <p:nvPr>
            <p:ph idx="1"/>
          </p:nvPr>
        </p:nvPicPr>
        <p:blipFill>
          <a:blip r:embed="rId2" cstate="print"/>
          <a:stretch>
            <a:fillRect/>
          </a:stretch>
        </p:blipFill>
        <p:spPr>
          <a:xfrm>
            <a:off x="1295400" y="2351881"/>
            <a:ext cx="5562600" cy="3362325"/>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Orienting a map…..</a:t>
            </a:r>
            <a:endParaRPr lang="en-US" dirty="0"/>
          </a:p>
        </p:txBody>
      </p:sp>
      <p:sp>
        <p:nvSpPr>
          <p:cNvPr id="3" name="Content Placeholder 2"/>
          <p:cNvSpPr>
            <a:spLocks noGrp="1"/>
          </p:cNvSpPr>
          <p:nvPr>
            <p:ph idx="1"/>
          </p:nvPr>
        </p:nvSpPr>
        <p:spPr/>
        <p:txBody>
          <a:bodyPr/>
          <a:lstStyle/>
          <a:p>
            <a:r>
              <a:rPr lang="en-US" dirty="0" smtClean="0"/>
              <a:t>Align bezel so 360 degrees lines up with direction of travel arrow</a:t>
            </a:r>
          </a:p>
          <a:p>
            <a:r>
              <a:rPr lang="en-US" dirty="0" smtClean="0"/>
              <a:t>Determine the angle of declination (see key)</a:t>
            </a:r>
          </a:p>
          <a:p>
            <a:r>
              <a:rPr lang="en-US" dirty="0" smtClean="0"/>
              <a:t>Adjust the compass (+15 degrees in RI) </a:t>
            </a:r>
          </a:p>
          <a:p>
            <a:r>
              <a:rPr lang="en-US" dirty="0" smtClean="0"/>
              <a:t>Align the compass on the map with direction of travel arrow pointing along North-South magnetic lines.</a:t>
            </a:r>
          </a:p>
          <a:p>
            <a:r>
              <a:rPr lang="en-US" dirty="0" smtClean="0"/>
              <a:t>Rotate the map and compass until the compass needle matches </a:t>
            </a:r>
            <a:r>
              <a:rPr lang="en-US" smtClean="0"/>
              <a:t>the red orienting arrow</a:t>
            </a:r>
            <a:endParaRPr lang="en-US" dirty="0" smtClean="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242048" cy="624840"/>
          </a:xfrm>
        </p:spPr>
        <p:txBody>
          <a:bodyPr/>
          <a:lstStyle/>
          <a:p>
            <a:r>
              <a:rPr lang="en-US" dirty="0" smtClean="0"/>
              <a:t>Types of Orienteering</a:t>
            </a:r>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685800" y="990600"/>
            <a:ext cx="4191000" cy="5495925"/>
          </a:xfrm>
          <a:prstGeom prst="rect">
            <a:avLst/>
          </a:prstGeom>
          <a:noFill/>
          <a:ln w="9525">
            <a:noFill/>
            <a:miter lim="800000"/>
            <a:headEnd/>
            <a:tailEnd/>
          </a:ln>
        </p:spPr>
      </p:pic>
      <p:pic>
        <p:nvPicPr>
          <p:cNvPr id="5" name="Picture 4" descr="compass20.jpg"/>
          <p:cNvPicPr>
            <a:picLocks noChangeAspect="1"/>
          </p:cNvPicPr>
          <p:nvPr/>
        </p:nvPicPr>
        <p:blipFill>
          <a:blip r:embed="rId3" cstate="print"/>
          <a:stretch>
            <a:fillRect/>
          </a:stretch>
        </p:blipFill>
        <p:spPr>
          <a:xfrm>
            <a:off x="5333510" y="1143000"/>
            <a:ext cx="2848466" cy="2133600"/>
          </a:xfrm>
          <a:prstGeom prst="rect">
            <a:avLst/>
          </a:prstGeom>
        </p:spPr>
      </p:pic>
      <p:pic>
        <p:nvPicPr>
          <p:cNvPr id="7" name="Picture 6" descr="compass23.jpg"/>
          <p:cNvPicPr>
            <a:picLocks noChangeAspect="1"/>
          </p:cNvPicPr>
          <p:nvPr/>
        </p:nvPicPr>
        <p:blipFill>
          <a:blip r:embed="rId4" cstate="print"/>
          <a:stretch>
            <a:fillRect/>
          </a:stretch>
        </p:blipFill>
        <p:spPr>
          <a:xfrm>
            <a:off x="6324600" y="3124200"/>
            <a:ext cx="2466975" cy="1857375"/>
          </a:xfrm>
          <a:prstGeom prst="rect">
            <a:avLst/>
          </a:prstGeom>
        </p:spPr>
      </p:pic>
      <p:pic>
        <p:nvPicPr>
          <p:cNvPr id="8" name="Picture 7" descr="compass22.bmp"/>
          <p:cNvPicPr>
            <a:picLocks noChangeAspect="1"/>
          </p:cNvPicPr>
          <p:nvPr/>
        </p:nvPicPr>
        <p:blipFill>
          <a:blip r:embed="rId5" cstate="print"/>
          <a:stretch>
            <a:fillRect/>
          </a:stretch>
        </p:blipFill>
        <p:spPr>
          <a:xfrm>
            <a:off x="4800600" y="4572000"/>
            <a:ext cx="2291805" cy="172392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20040"/>
            <a:ext cx="7239000" cy="746760"/>
          </a:xfrm>
        </p:spPr>
        <p:txBody>
          <a:bodyPr>
            <a:normAutofit/>
          </a:bodyPr>
          <a:lstStyle/>
          <a:p>
            <a:r>
              <a:rPr lang="en-US" dirty="0" smtClean="0"/>
              <a:t>Score Orienteering</a:t>
            </a:r>
            <a:endParaRPr lang="en-US" dirty="0"/>
          </a:p>
        </p:txBody>
      </p:sp>
      <p:sp>
        <p:nvSpPr>
          <p:cNvPr id="4" name="Content Placeholder 3"/>
          <p:cNvSpPr>
            <a:spLocks noGrp="1"/>
          </p:cNvSpPr>
          <p:nvPr>
            <p:ph idx="1"/>
          </p:nvPr>
        </p:nvSpPr>
        <p:spPr>
          <a:xfrm>
            <a:off x="457200" y="1219200"/>
            <a:ext cx="7239000" cy="5334000"/>
          </a:xfrm>
        </p:spPr>
        <p:txBody>
          <a:bodyPr/>
          <a:lstStyle/>
          <a:p>
            <a:r>
              <a:rPr lang="en-US" dirty="0" smtClean="0"/>
              <a:t>Each control has a different point value</a:t>
            </a:r>
          </a:p>
          <a:p>
            <a:r>
              <a:rPr lang="en-US" dirty="0" smtClean="0"/>
              <a:t>Find as many as you can in time allotted </a:t>
            </a:r>
          </a:p>
          <a:p>
            <a:pPr>
              <a:buNone/>
            </a:pPr>
            <a:endParaRPr lang="en-US" dirty="0"/>
          </a:p>
        </p:txBody>
      </p:sp>
      <p:pic>
        <p:nvPicPr>
          <p:cNvPr id="5" name="Picture 4" descr="compass10.gif"/>
          <p:cNvPicPr>
            <a:picLocks noChangeAspect="1"/>
          </p:cNvPicPr>
          <p:nvPr/>
        </p:nvPicPr>
        <p:blipFill>
          <a:blip r:embed="rId2" cstate="print"/>
          <a:stretch>
            <a:fillRect/>
          </a:stretch>
        </p:blipFill>
        <p:spPr>
          <a:xfrm>
            <a:off x="609600" y="2514600"/>
            <a:ext cx="8124825" cy="387667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Cross Country</a:t>
            </a:r>
            <a:endParaRPr lang="en-US" dirty="0"/>
          </a:p>
        </p:txBody>
      </p:sp>
      <p:sp>
        <p:nvSpPr>
          <p:cNvPr id="5" name="Content Placeholder 4"/>
          <p:cNvSpPr>
            <a:spLocks noGrp="1"/>
          </p:cNvSpPr>
          <p:nvPr>
            <p:ph idx="1"/>
          </p:nvPr>
        </p:nvSpPr>
        <p:spPr/>
        <p:txBody>
          <a:bodyPr/>
          <a:lstStyle/>
          <a:p>
            <a:r>
              <a:rPr lang="en-US" dirty="0" smtClean="0"/>
              <a:t>Must visit controls in numerical order</a:t>
            </a:r>
          </a:p>
          <a:p>
            <a:r>
              <a:rPr lang="en-US" dirty="0" smtClean="0"/>
              <a:t>Color coded based on difficulty</a:t>
            </a:r>
          </a:p>
          <a:p>
            <a:r>
              <a:rPr lang="en-US" dirty="0" smtClean="0"/>
              <a:t>Differing length (1.5km – 14 km)</a:t>
            </a:r>
            <a:endParaRPr lang="en-US" dirty="0"/>
          </a:p>
        </p:txBody>
      </p:sp>
      <p:pic>
        <p:nvPicPr>
          <p:cNvPr id="6" name="Content Placeholder 3" descr="compass11.gif"/>
          <p:cNvPicPr>
            <a:picLocks noChangeAspect="1"/>
          </p:cNvPicPr>
          <p:nvPr/>
        </p:nvPicPr>
        <p:blipFill>
          <a:blip r:embed="rId2" cstate="print"/>
          <a:stretch>
            <a:fillRect/>
          </a:stretch>
        </p:blipFill>
        <p:spPr>
          <a:xfrm>
            <a:off x="2743200" y="3124200"/>
            <a:ext cx="5509047" cy="3452336"/>
          </a:xfrm>
          <a:prstGeom prst="rect">
            <a:avLst/>
          </a:prstGeom>
        </p:spPr>
      </p:pic>
      <p:pic>
        <p:nvPicPr>
          <p:cNvPr id="7" name="Picture 6" descr="compass19.jpg"/>
          <p:cNvPicPr>
            <a:picLocks noChangeAspect="1"/>
          </p:cNvPicPr>
          <p:nvPr/>
        </p:nvPicPr>
        <p:blipFill>
          <a:blip r:embed="rId3" cstate="print"/>
          <a:stretch>
            <a:fillRect/>
          </a:stretch>
        </p:blipFill>
        <p:spPr>
          <a:xfrm>
            <a:off x="6477000" y="762000"/>
            <a:ext cx="2466975" cy="1847850"/>
          </a:xfrm>
          <a:prstGeom prst="rect">
            <a:avLst/>
          </a:prstGeom>
        </p:spPr>
      </p:pic>
      <p:pic>
        <p:nvPicPr>
          <p:cNvPr id="8" name="Picture 7" descr="compass27.jpg"/>
          <p:cNvPicPr>
            <a:picLocks noChangeAspect="1"/>
          </p:cNvPicPr>
          <p:nvPr/>
        </p:nvPicPr>
        <p:blipFill>
          <a:blip r:embed="rId4" cstate="print"/>
          <a:stretch>
            <a:fillRect/>
          </a:stretch>
        </p:blipFill>
        <p:spPr>
          <a:xfrm>
            <a:off x="457200" y="3352800"/>
            <a:ext cx="1771650" cy="2590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Relay Orienteering</a:t>
            </a:r>
            <a:endParaRPr lang="en-US" dirty="0"/>
          </a:p>
        </p:txBody>
      </p:sp>
      <p:sp>
        <p:nvSpPr>
          <p:cNvPr id="5" name="Content Placeholder 4"/>
          <p:cNvSpPr>
            <a:spLocks noGrp="1"/>
          </p:cNvSpPr>
          <p:nvPr>
            <p:ph sz="half" idx="1"/>
          </p:nvPr>
        </p:nvSpPr>
        <p:spPr/>
        <p:txBody>
          <a:bodyPr/>
          <a:lstStyle/>
          <a:p>
            <a:r>
              <a:rPr lang="en-US" dirty="0" smtClean="0"/>
              <a:t>Each team member runs one loop carrying the “baton”</a:t>
            </a:r>
          </a:p>
          <a:p>
            <a:endParaRPr lang="en-US" dirty="0" smtClean="0"/>
          </a:p>
          <a:p>
            <a:r>
              <a:rPr lang="en-US" dirty="0" smtClean="0"/>
              <a:t>Number of loops depends on number of  team members</a:t>
            </a:r>
          </a:p>
          <a:p>
            <a:endParaRPr lang="en-US" dirty="0"/>
          </a:p>
        </p:txBody>
      </p:sp>
      <p:sp>
        <p:nvSpPr>
          <p:cNvPr id="7" name="Content Placeholder 6"/>
          <p:cNvSpPr>
            <a:spLocks noGrp="1"/>
          </p:cNvSpPr>
          <p:nvPr>
            <p:ph sz="half" idx="2"/>
          </p:nvPr>
        </p:nvSpPr>
        <p:spPr/>
        <p:txBody>
          <a:bodyPr/>
          <a:lstStyle/>
          <a:p>
            <a:endParaRPr lang="en-US"/>
          </a:p>
        </p:txBody>
      </p:sp>
      <p:pic>
        <p:nvPicPr>
          <p:cNvPr id="6" name="Picture 2"/>
          <p:cNvPicPr>
            <a:picLocks noChangeAspect="1" noChangeArrowheads="1"/>
          </p:cNvPicPr>
          <p:nvPr/>
        </p:nvPicPr>
        <p:blipFill>
          <a:blip r:embed="rId2" cstate="print"/>
          <a:srcRect/>
          <a:stretch>
            <a:fillRect/>
          </a:stretch>
        </p:blipFill>
        <p:spPr bwMode="auto">
          <a:xfrm>
            <a:off x="3962400" y="1524000"/>
            <a:ext cx="3839093" cy="484663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239000" cy="701040"/>
          </a:xfrm>
        </p:spPr>
        <p:txBody>
          <a:bodyPr/>
          <a:lstStyle/>
          <a:p>
            <a:r>
              <a:rPr lang="en-US" dirty="0" smtClean="0"/>
              <a:t>Route Orienteering</a:t>
            </a:r>
            <a:endParaRPr lang="en-US" dirty="0"/>
          </a:p>
        </p:txBody>
      </p:sp>
      <p:sp>
        <p:nvSpPr>
          <p:cNvPr id="5" name="Content Placeholder 4"/>
          <p:cNvSpPr>
            <a:spLocks noGrp="1"/>
          </p:cNvSpPr>
          <p:nvPr>
            <p:ph idx="1"/>
          </p:nvPr>
        </p:nvSpPr>
        <p:spPr>
          <a:xfrm>
            <a:off x="457200" y="1066800"/>
            <a:ext cx="7239000" cy="5388936"/>
          </a:xfrm>
        </p:spPr>
        <p:txBody>
          <a:bodyPr/>
          <a:lstStyle/>
          <a:p>
            <a:r>
              <a:rPr lang="en-US" dirty="0" smtClean="0"/>
              <a:t>Course is marked with colored streamers</a:t>
            </a:r>
          </a:p>
          <a:p>
            <a:r>
              <a:rPr lang="en-US" dirty="0" smtClean="0"/>
              <a:t>Yellow flags beside features </a:t>
            </a:r>
          </a:p>
          <a:p>
            <a:r>
              <a:rPr lang="en-US" dirty="0" smtClean="0"/>
              <a:t>Blue sighting sticks aiming at objects in the distance</a:t>
            </a:r>
          </a:p>
          <a:p>
            <a:r>
              <a:rPr lang="en-US" dirty="0" smtClean="0"/>
              <a:t>Place pin pricks at features, objects</a:t>
            </a:r>
          </a:p>
          <a:p>
            <a:r>
              <a:rPr lang="en-US" dirty="0" smtClean="0"/>
              <a:t>Judged on accuracy</a:t>
            </a:r>
            <a:endParaRPr lang="en-US" dirty="0"/>
          </a:p>
        </p:txBody>
      </p:sp>
      <p:pic>
        <p:nvPicPr>
          <p:cNvPr id="6" name="Picture 5" descr="compass13.jpg"/>
          <p:cNvPicPr>
            <a:picLocks noChangeAspect="1"/>
          </p:cNvPicPr>
          <p:nvPr/>
        </p:nvPicPr>
        <p:blipFill>
          <a:blip r:embed="rId2" cstate="print"/>
          <a:stretch>
            <a:fillRect/>
          </a:stretch>
        </p:blipFill>
        <p:spPr>
          <a:xfrm>
            <a:off x="5867400" y="3295650"/>
            <a:ext cx="2968625" cy="3562350"/>
          </a:xfrm>
          <a:prstGeom prst="rect">
            <a:avLst/>
          </a:prstGeom>
        </p:spPr>
      </p:pic>
      <p:pic>
        <p:nvPicPr>
          <p:cNvPr id="7" name="Picture 6" descr="compass15.jpg"/>
          <p:cNvPicPr>
            <a:picLocks noChangeAspect="1"/>
          </p:cNvPicPr>
          <p:nvPr/>
        </p:nvPicPr>
        <p:blipFill>
          <a:blip r:embed="rId3" cstate="print"/>
          <a:stretch>
            <a:fillRect/>
          </a:stretch>
        </p:blipFill>
        <p:spPr>
          <a:xfrm>
            <a:off x="228600" y="3810000"/>
            <a:ext cx="5370021" cy="2895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 of the Compass</a:t>
            </a:r>
            <a:endParaRPr lang="en-US" dirty="0"/>
          </a:p>
        </p:txBody>
      </p:sp>
      <p:pic>
        <p:nvPicPr>
          <p:cNvPr id="4" name="Content Placeholder 3" descr="compass1.jpg"/>
          <p:cNvPicPr>
            <a:picLocks noGrp="1" noChangeAspect="1"/>
          </p:cNvPicPr>
          <p:nvPr>
            <p:ph idx="1"/>
          </p:nvPr>
        </p:nvPicPr>
        <p:blipFill>
          <a:blip r:embed="rId2" cstate="print"/>
          <a:stretch>
            <a:fillRect/>
          </a:stretch>
        </p:blipFill>
        <p:spPr>
          <a:xfrm>
            <a:off x="754380" y="1716564"/>
            <a:ext cx="6644640" cy="463296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Night orienteering</a:t>
            </a:r>
            <a:endParaRPr lang="en-US" dirty="0"/>
          </a:p>
        </p:txBody>
      </p:sp>
      <p:sp>
        <p:nvSpPr>
          <p:cNvPr id="5" name="Content Placeholder 4"/>
          <p:cNvSpPr>
            <a:spLocks noGrp="1"/>
          </p:cNvSpPr>
          <p:nvPr>
            <p:ph idx="1"/>
          </p:nvPr>
        </p:nvSpPr>
        <p:spPr/>
        <p:txBody>
          <a:bodyPr/>
          <a:lstStyle/>
          <a:p>
            <a:r>
              <a:rPr lang="en-US" dirty="0" smtClean="0"/>
              <a:t>Competitors wear headlights</a:t>
            </a:r>
          </a:p>
          <a:p>
            <a:r>
              <a:rPr lang="en-US" dirty="0" smtClean="0"/>
              <a:t>Controls marked with reflective tape</a:t>
            </a:r>
            <a:endParaRPr lang="en-US" dirty="0"/>
          </a:p>
        </p:txBody>
      </p:sp>
      <p:pic>
        <p:nvPicPr>
          <p:cNvPr id="6" name="Content Placeholder 3" descr="compass14.jpg"/>
          <p:cNvPicPr>
            <a:picLocks noChangeAspect="1"/>
          </p:cNvPicPr>
          <p:nvPr/>
        </p:nvPicPr>
        <p:blipFill>
          <a:blip r:embed="rId2" cstate="print"/>
          <a:stretch>
            <a:fillRect/>
          </a:stretch>
        </p:blipFill>
        <p:spPr>
          <a:xfrm>
            <a:off x="1295400" y="2667000"/>
            <a:ext cx="5791200" cy="3853781"/>
          </a:xfrm>
          <a:prstGeom prst="rect">
            <a:avLst/>
          </a:prstGeom>
        </p:spPr>
      </p:pic>
      <p:pic>
        <p:nvPicPr>
          <p:cNvPr id="7" name="Picture 6" descr="compass26.jpg"/>
          <p:cNvPicPr>
            <a:picLocks noChangeAspect="1"/>
          </p:cNvPicPr>
          <p:nvPr/>
        </p:nvPicPr>
        <p:blipFill>
          <a:blip r:embed="rId3" cstate="print"/>
          <a:stretch>
            <a:fillRect/>
          </a:stretch>
        </p:blipFill>
        <p:spPr>
          <a:xfrm>
            <a:off x="5791200" y="228599"/>
            <a:ext cx="2895600" cy="185483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 orienteering</a:t>
            </a:r>
            <a:endParaRPr lang="en-US" dirty="0"/>
          </a:p>
        </p:txBody>
      </p:sp>
      <p:sp>
        <p:nvSpPr>
          <p:cNvPr id="5" name="Content Placeholder 4"/>
          <p:cNvSpPr>
            <a:spLocks noGrp="1"/>
          </p:cNvSpPr>
          <p:nvPr>
            <p:ph idx="1"/>
          </p:nvPr>
        </p:nvSpPr>
        <p:spPr/>
        <p:txBody>
          <a:bodyPr/>
          <a:lstStyle/>
          <a:p>
            <a:r>
              <a:rPr lang="en-US" dirty="0" smtClean="0"/>
              <a:t>No controls are marked, only a route</a:t>
            </a:r>
          </a:p>
          <a:p>
            <a:r>
              <a:rPr lang="en-US" dirty="0" smtClean="0"/>
              <a:t>Must follow the route as closely as possible to find controls</a:t>
            </a:r>
            <a:endParaRPr lang="en-US" dirty="0"/>
          </a:p>
        </p:txBody>
      </p:sp>
      <p:pic>
        <p:nvPicPr>
          <p:cNvPr id="6" name="Content Placeholder 3" descr="compass18.jpg"/>
          <p:cNvPicPr>
            <a:picLocks noChangeAspect="1"/>
          </p:cNvPicPr>
          <p:nvPr/>
        </p:nvPicPr>
        <p:blipFill>
          <a:blip r:embed="rId2" cstate="print"/>
          <a:stretch>
            <a:fillRect/>
          </a:stretch>
        </p:blipFill>
        <p:spPr>
          <a:xfrm>
            <a:off x="4800600" y="2895600"/>
            <a:ext cx="3429000" cy="3444308"/>
          </a:xfrm>
          <a:prstGeom prst="rect">
            <a:avLst/>
          </a:prstGeom>
        </p:spPr>
      </p:pic>
      <p:pic>
        <p:nvPicPr>
          <p:cNvPr id="8" name="Picture 7" descr="compass17.jpg"/>
          <p:cNvPicPr>
            <a:picLocks noChangeAspect="1"/>
          </p:cNvPicPr>
          <p:nvPr/>
        </p:nvPicPr>
        <p:blipFill>
          <a:blip r:embed="rId3" cstate="print"/>
          <a:stretch>
            <a:fillRect/>
          </a:stretch>
        </p:blipFill>
        <p:spPr>
          <a:xfrm>
            <a:off x="0" y="3023170"/>
            <a:ext cx="4800600" cy="339817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Techniques: Handrails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857652" y="1718758"/>
            <a:ext cx="6438096" cy="4628572"/>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Collecting, Check-Off and Catching Features</a:t>
            </a:r>
            <a:endParaRPr lang="en-US" dirty="0"/>
          </a:p>
        </p:txBody>
      </p:sp>
      <p:pic>
        <p:nvPicPr>
          <p:cNvPr id="2051" name="Picture 3"/>
          <p:cNvPicPr>
            <a:picLocks noGrp="1" noChangeAspect="1" noChangeArrowheads="1"/>
          </p:cNvPicPr>
          <p:nvPr>
            <p:ph idx="1"/>
          </p:nvPr>
        </p:nvPicPr>
        <p:blipFill>
          <a:blip r:embed="rId2" cstate="print"/>
          <a:srcRect/>
          <a:stretch>
            <a:fillRect/>
          </a:stretch>
        </p:blipFill>
        <p:spPr bwMode="auto">
          <a:xfrm>
            <a:off x="857250" y="1940214"/>
            <a:ext cx="6438900" cy="4185659"/>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Point</a:t>
            </a:r>
            <a:endParaRPr lang="en-US"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457200" y="1680159"/>
            <a:ext cx="7239000" cy="4705770"/>
          </a:xfrm>
          <a:prstGeom prst="rect">
            <a:avLst/>
          </a:prstGeom>
          <a:noFill/>
          <a:ln w="9525">
            <a:noFill/>
            <a:miter lim="800000"/>
            <a:headEnd/>
            <a:tailEnd/>
          </a:ln>
        </p:spPr>
      </p:pic>
    </p:spTree>
  </p:cSld>
  <p:clrMapOvr>
    <a:masterClrMapping/>
  </p:clrMapOvr>
  <p:transition>
    <p:diamon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Aiming Off</a:t>
            </a:r>
            <a:endParaRPr lang="en-US" dirty="0"/>
          </a:p>
        </p:txBody>
      </p:sp>
      <p:pic>
        <p:nvPicPr>
          <p:cNvPr id="4098" name="Picture 2"/>
          <p:cNvPicPr>
            <a:picLocks noGrp="1" noChangeAspect="1" noChangeArrowheads="1"/>
          </p:cNvPicPr>
          <p:nvPr>
            <p:ph idx="1"/>
          </p:nvPr>
        </p:nvPicPr>
        <p:blipFill>
          <a:blip r:embed="rId2" cstate="print"/>
          <a:srcRect/>
          <a:stretch>
            <a:fillRect/>
          </a:stretch>
        </p:blipFill>
        <p:spPr bwMode="auto">
          <a:xfrm>
            <a:off x="890985" y="1752091"/>
            <a:ext cx="6371429" cy="4561905"/>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Ahead</a:t>
            </a:r>
            <a:endParaRPr lang="en-US" dirty="0"/>
          </a:p>
        </p:txBody>
      </p:sp>
      <p:sp>
        <p:nvSpPr>
          <p:cNvPr id="3" name="Content Placeholder 2"/>
          <p:cNvSpPr>
            <a:spLocks noGrp="1"/>
          </p:cNvSpPr>
          <p:nvPr>
            <p:ph idx="1"/>
          </p:nvPr>
        </p:nvSpPr>
        <p:spPr/>
        <p:txBody>
          <a:bodyPr/>
          <a:lstStyle/>
          <a:p>
            <a:r>
              <a:rPr lang="en-US" dirty="0" smtClean="0"/>
              <a:t>Keep a clear mental picture of the terrain you will pass through</a:t>
            </a:r>
          </a:p>
          <a:p>
            <a:r>
              <a:rPr lang="en-US" dirty="0" smtClean="0"/>
              <a:t>At the beginning of the course and after each control</a:t>
            </a:r>
          </a:p>
          <a:p>
            <a:r>
              <a:rPr lang="en-US" dirty="0" smtClean="0"/>
              <a:t>Make sure what you are seeing and what the map tells you match</a:t>
            </a:r>
          </a:p>
          <a:p>
            <a:r>
              <a:rPr lang="en-US" dirty="0" smtClean="0"/>
              <a:t>Don’t move unless you are sure</a:t>
            </a:r>
            <a:endParaRPr lang="en-US" dirty="0"/>
          </a:p>
        </p:txBody>
      </p:sp>
    </p:spTree>
  </p:cSld>
  <p:clrMapOvr>
    <a:masterClrMapping/>
  </p:clrMapOvr>
  <p:transition>
    <p:blind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Contouring</a:t>
            </a:r>
            <a:endParaRPr lang="en-US" dirty="0"/>
          </a:p>
        </p:txBody>
      </p:sp>
      <p:pic>
        <p:nvPicPr>
          <p:cNvPr id="5122" name="Picture 2"/>
          <p:cNvPicPr>
            <a:picLocks noGrp="1" noChangeAspect="1" noChangeArrowheads="1"/>
          </p:cNvPicPr>
          <p:nvPr>
            <p:ph idx="1"/>
          </p:nvPr>
        </p:nvPicPr>
        <p:blipFill>
          <a:blip r:embed="rId2" cstate="print"/>
          <a:srcRect/>
          <a:stretch>
            <a:fillRect/>
          </a:stretch>
        </p:blipFill>
        <p:spPr bwMode="auto">
          <a:xfrm>
            <a:off x="948128" y="1718758"/>
            <a:ext cx="6257143" cy="4628572"/>
          </a:xfrm>
          <a:prstGeom prst="rect">
            <a:avLst/>
          </a:prstGeom>
          <a:noFill/>
          <a:ln w="9525">
            <a:noFill/>
            <a:miter lim="800000"/>
            <a:headEnd/>
            <a:tailEnd/>
          </a:ln>
        </p:spPr>
      </p:pic>
    </p:spTree>
  </p:cSld>
  <p:clrMapOvr>
    <a:masterClrMapping/>
  </p:clrMapOvr>
  <p:transition>
    <p:strips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Relocation</a:t>
            </a:r>
            <a:endParaRPr lang="en-US" dirty="0"/>
          </a:p>
        </p:txBody>
      </p:sp>
      <p:pic>
        <p:nvPicPr>
          <p:cNvPr id="6146" name="Picture 2"/>
          <p:cNvPicPr>
            <a:picLocks noGrp="1" noChangeAspect="1" noChangeArrowheads="1"/>
          </p:cNvPicPr>
          <p:nvPr>
            <p:ph idx="1"/>
          </p:nvPr>
        </p:nvPicPr>
        <p:blipFill>
          <a:blip r:embed="rId2" cstate="print"/>
          <a:srcRect/>
          <a:stretch>
            <a:fillRect/>
          </a:stretch>
        </p:blipFill>
        <p:spPr bwMode="auto">
          <a:xfrm>
            <a:off x="486223" y="1804472"/>
            <a:ext cx="7180953" cy="4457143"/>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“Fight” and Elevation</a:t>
            </a:r>
            <a:endParaRPr lang="en-US" dirty="0"/>
          </a:p>
        </p:txBody>
      </p:sp>
      <p:pic>
        <p:nvPicPr>
          <p:cNvPr id="7170" name="Picture 2"/>
          <p:cNvPicPr>
            <a:picLocks noGrp="1" noChangeAspect="1" noChangeArrowheads="1"/>
          </p:cNvPicPr>
          <p:nvPr>
            <p:ph sz="half" idx="1"/>
          </p:nvPr>
        </p:nvPicPr>
        <p:blipFill>
          <a:blip r:embed="rId2" cstate="print"/>
          <a:stretch>
            <a:fillRect/>
          </a:stretch>
        </p:blipFill>
        <p:spPr bwMode="auto">
          <a:xfrm>
            <a:off x="457200" y="1885500"/>
            <a:ext cx="3521075" cy="3955363"/>
          </a:xfrm>
          <a:prstGeom prst="rect">
            <a:avLst/>
          </a:prstGeom>
          <a:noFill/>
          <a:ln w="9525">
            <a:noFill/>
            <a:miter lim="800000"/>
            <a:headEnd/>
            <a:tailEnd/>
          </a:ln>
        </p:spPr>
      </p:pic>
      <p:sp>
        <p:nvSpPr>
          <p:cNvPr id="5" name="Content Placeholder 4"/>
          <p:cNvSpPr>
            <a:spLocks noGrp="1"/>
          </p:cNvSpPr>
          <p:nvPr>
            <p:ph sz="half" idx="2"/>
          </p:nvPr>
        </p:nvSpPr>
        <p:spPr/>
        <p:txBody>
          <a:bodyPr/>
          <a:lstStyle/>
          <a:p>
            <a:endParaRPr lang="en-US" dirty="0" smtClean="0"/>
          </a:p>
          <a:p>
            <a:r>
              <a:rPr lang="en-US" dirty="0" smtClean="0"/>
              <a:t>15 meters of climb = 100 meters on open ground</a:t>
            </a:r>
          </a:p>
          <a:p>
            <a:endParaRPr lang="en-US" dirty="0" smtClean="0"/>
          </a:p>
          <a:p>
            <a:r>
              <a:rPr lang="en-US" dirty="0" smtClean="0"/>
              <a:t>Vegetable combat = “Fight”</a:t>
            </a:r>
            <a:endParaRPr lang="en-US" dirty="0"/>
          </a:p>
        </p:txBody>
      </p:sp>
    </p:spTree>
  </p:cSld>
  <p:clrMapOvr>
    <a:masterClrMapping/>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Orienteering history</a:t>
            </a:r>
            <a:endParaRPr lang="en-US" dirty="0"/>
          </a:p>
        </p:txBody>
      </p:sp>
      <p:sp>
        <p:nvSpPr>
          <p:cNvPr id="6" name="Content Placeholder 5"/>
          <p:cNvSpPr>
            <a:spLocks noGrp="1"/>
          </p:cNvSpPr>
          <p:nvPr>
            <p:ph idx="1"/>
          </p:nvPr>
        </p:nvSpPr>
        <p:spPr/>
        <p:txBody>
          <a:bodyPr/>
          <a:lstStyle/>
          <a:p>
            <a:pPr>
              <a:buNone/>
            </a:pPr>
            <a:endParaRPr lang="en-US" dirty="0" smtClean="0"/>
          </a:p>
          <a:p>
            <a:r>
              <a:rPr lang="en-US" dirty="0" smtClean="0"/>
              <a:t>1919 - Major Ernst </a:t>
            </a:r>
            <a:r>
              <a:rPr lang="en-US" dirty="0" err="1" smtClean="0"/>
              <a:t>Killander</a:t>
            </a:r>
            <a:r>
              <a:rPr lang="en-US" dirty="0" smtClean="0"/>
              <a:t> (Sweden)</a:t>
            </a:r>
          </a:p>
          <a:p>
            <a:endParaRPr lang="en-US" dirty="0" smtClean="0"/>
          </a:p>
          <a:p>
            <a:r>
              <a:rPr lang="en-US" dirty="0" smtClean="0"/>
              <a:t>1971 – US Orienteering Federation</a:t>
            </a:r>
          </a:p>
          <a:p>
            <a:endParaRPr lang="en-US" dirty="0" smtClean="0"/>
          </a:p>
          <a:p>
            <a:r>
              <a:rPr lang="en-US" dirty="0" smtClean="0"/>
              <a:t>Now an Olympic Sport ?</a:t>
            </a:r>
            <a:endParaRPr lang="en-US" dirty="0"/>
          </a:p>
        </p:txBody>
      </p:sp>
      <p:pic>
        <p:nvPicPr>
          <p:cNvPr id="7" name="Picture 6" descr="Compass2.jpg"/>
          <p:cNvPicPr>
            <a:picLocks noChangeAspect="1"/>
          </p:cNvPicPr>
          <p:nvPr/>
        </p:nvPicPr>
        <p:blipFill>
          <a:blip r:embed="rId2" cstate="print"/>
          <a:stretch>
            <a:fillRect/>
          </a:stretch>
        </p:blipFill>
        <p:spPr>
          <a:xfrm>
            <a:off x="4495800" y="3505200"/>
            <a:ext cx="3364523" cy="31242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0"/>
            <a:ext cx="9164320" cy="685800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1863.JPG"/>
          <p:cNvPicPr>
            <a:picLocks noChangeAspect="1"/>
          </p:cNvPicPr>
          <p:nvPr/>
        </p:nvPicPr>
        <p:blipFill>
          <a:blip r:embed="rId2" cstate="print"/>
          <a:stretch>
            <a:fillRect/>
          </a:stretch>
        </p:blipFill>
        <p:spPr>
          <a:xfrm>
            <a:off x="1752600" y="0"/>
            <a:ext cx="5029200" cy="67056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a:stretch>
            <a:fillRect/>
          </a:stretch>
        </p:blipFill>
        <p:spPr bwMode="auto">
          <a:xfrm>
            <a:off x="1595438" y="862013"/>
            <a:ext cx="5953125" cy="5133975"/>
          </a:xfrm>
          <a:prstGeom prst="rect">
            <a:avLst/>
          </a:prstGeom>
          <a:noFill/>
          <a:ln w="9525">
            <a:noFill/>
            <a:miter lim="800000"/>
            <a:headEnd/>
            <a:tailEnd/>
          </a:ln>
        </p:spPr>
      </p:pic>
    </p:spTree>
  </p:cSld>
  <p:clrMapOvr>
    <a:masterClrMapping/>
  </p:clrMapOvr>
  <p:transition>
    <p:wipe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581150" y="671513"/>
            <a:ext cx="5981700" cy="5514975"/>
          </a:xfrm>
          <a:prstGeom prst="rect">
            <a:avLst/>
          </a:prstGeom>
          <a:noFill/>
          <a:ln w="9525">
            <a:noFill/>
            <a:miter lim="800000"/>
            <a:headEnd/>
            <a:tailEnd/>
          </a:ln>
        </p:spPr>
      </p:pic>
    </p:spTree>
  </p:cSld>
  <p:clrMapOvr>
    <a:masterClrMapping/>
  </p:clrMapOvr>
  <p:transition>
    <p:circl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Orienteering first aid</a:t>
            </a:r>
            <a:endParaRPr lang="en-US" dirty="0"/>
          </a:p>
        </p:txBody>
      </p:sp>
      <p:sp>
        <p:nvSpPr>
          <p:cNvPr id="3" name="Content Placeholder 2"/>
          <p:cNvSpPr>
            <a:spLocks noGrp="1"/>
          </p:cNvSpPr>
          <p:nvPr>
            <p:ph idx="1"/>
          </p:nvPr>
        </p:nvSpPr>
        <p:spPr/>
        <p:txBody>
          <a:bodyPr>
            <a:normAutofit lnSpcReduction="10000"/>
          </a:bodyPr>
          <a:lstStyle/>
          <a:p>
            <a:r>
              <a:rPr lang="en-US" dirty="0" smtClean="0"/>
              <a:t>Physical Conditioning</a:t>
            </a:r>
          </a:p>
          <a:p>
            <a:pPr lvl="1"/>
            <a:r>
              <a:rPr lang="en-US" dirty="0" smtClean="0"/>
              <a:t>Well-rested, well-fed, physically fit</a:t>
            </a:r>
          </a:p>
          <a:p>
            <a:r>
              <a:rPr lang="en-US" dirty="0" smtClean="0"/>
              <a:t>Dehydration</a:t>
            </a:r>
          </a:p>
          <a:p>
            <a:pPr lvl="1"/>
            <a:r>
              <a:rPr lang="en-US" dirty="0" smtClean="0"/>
              <a:t>Drink 1-2 cups 15-20 </a:t>
            </a:r>
            <a:r>
              <a:rPr lang="en-US" dirty="0" err="1" smtClean="0"/>
              <a:t>mins</a:t>
            </a:r>
            <a:r>
              <a:rPr lang="en-US" dirty="0" smtClean="0"/>
              <a:t> after starting the course and every 15 </a:t>
            </a:r>
            <a:r>
              <a:rPr lang="en-US" dirty="0" err="1" smtClean="0"/>
              <a:t>mins</a:t>
            </a:r>
            <a:r>
              <a:rPr lang="en-US" dirty="0" smtClean="0"/>
              <a:t> thereafter.</a:t>
            </a:r>
          </a:p>
          <a:p>
            <a:pPr lvl="1"/>
            <a:r>
              <a:rPr lang="en-US" b="1" dirty="0" smtClean="0"/>
              <a:t>Symptoms of Dehydration are:</a:t>
            </a:r>
            <a:r>
              <a:rPr lang="en-US" dirty="0" smtClean="0"/>
              <a:t> </a:t>
            </a:r>
          </a:p>
          <a:p>
            <a:pPr lvl="2"/>
            <a:r>
              <a:rPr lang="en-US" dirty="0" smtClean="0"/>
              <a:t>Dizziness</a:t>
            </a:r>
          </a:p>
          <a:p>
            <a:pPr lvl="2"/>
            <a:r>
              <a:rPr lang="en-US" dirty="0" smtClean="0"/>
              <a:t>Headache</a:t>
            </a:r>
          </a:p>
          <a:p>
            <a:pPr lvl="2"/>
            <a:r>
              <a:rPr lang="en-US" dirty="0" smtClean="0"/>
              <a:t>Inability to urinate</a:t>
            </a:r>
          </a:p>
          <a:p>
            <a:pPr lvl="2"/>
            <a:r>
              <a:rPr lang="en-US" dirty="0" smtClean="0"/>
              <a:t>Dark urine which may have a strong odor</a:t>
            </a:r>
          </a:p>
          <a:p>
            <a:pPr lvl="2"/>
            <a:r>
              <a:rPr lang="en-US" dirty="0" smtClean="0"/>
              <a:t>Dry mouth and nose</a:t>
            </a:r>
          </a:p>
          <a:p>
            <a:pPr lvl="2"/>
            <a:r>
              <a:rPr lang="en-US" dirty="0" smtClean="0"/>
              <a:t>Weakness</a:t>
            </a:r>
          </a:p>
          <a:p>
            <a:pPr lvl="2"/>
            <a:r>
              <a:rPr lang="en-US" dirty="0" smtClean="0"/>
              <a:t>Nausea and vomiting</a:t>
            </a:r>
          </a:p>
          <a:p>
            <a:pPr lvl="1"/>
            <a:endParaRPr lang="en-US" dirty="0" smtClean="0"/>
          </a:p>
        </p:txBody>
      </p:sp>
      <p:pic>
        <p:nvPicPr>
          <p:cNvPr id="8" name="Picture 7" descr="compass31.jpg"/>
          <p:cNvPicPr>
            <a:picLocks noChangeAspect="1"/>
          </p:cNvPicPr>
          <p:nvPr/>
        </p:nvPicPr>
        <p:blipFill>
          <a:blip r:embed="rId2" cstate="print"/>
          <a:stretch>
            <a:fillRect/>
          </a:stretch>
        </p:blipFill>
        <p:spPr>
          <a:xfrm>
            <a:off x="6019800" y="3733800"/>
            <a:ext cx="1956021" cy="2743200"/>
          </a:xfrm>
          <a:prstGeom prst="rect">
            <a:avLst/>
          </a:prstGeom>
        </p:spPr>
      </p:pic>
      <p:pic>
        <p:nvPicPr>
          <p:cNvPr id="10" name="Picture 9" descr="compass32.jpg"/>
          <p:cNvPicPr>
            <a:picLocks noChangeAspect="1"/>
          </p:cNvPicPr>
          <p:nvPr/>
        </p:nvPicPr>
        <p:blipFill>
          <a:blip r:embed="rId3" cstate="print"/>
          <a:stretch>
            <a:fillRect/>
          </a:stretch>
        </p:blipFill>
        <p:spPr>
          <a:xfrm>
            <a:off x="6019800" y="457200"/>
            <a:ext cx="2057400" cy="20574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Heat-Related Problems</a:t>
            </a:r>
            <a:br>
              <a:rPr lang="en-US" dirty="0" smtClean="0"/>
            </a:br>
            <a:endParaRPr lang="en-US" dirty="0"/>
          </a:p>
        </p:txBody>
      </p:sp>
      <p:sp>
        <p:nvSpPr>
          <p:cNvPr id="3" name="Content Placeholder 2"/>
          <p:cNvSpPr>
            <a:spLocks noGrp="1"/>
          </p:cNvSpPr>
          <p:nvPr>
            <p:ph idx="1"/>
          </p:nvPr>
        </p:nvSpPr>
        <p:spPr>
          <a:xfrm>
            <a:off x="228600" y="1752600"/>
            <a:ext cx="7239000" cy="4724400"/>
          </a:xfrm>
        </p:spPr>
        <p:txBody>
          <a:bodyPr>
            <a:normAutofit/>
          </a:bodyPr>
          <a:lstStyle/>
          <a:p>
            <a:r>
              <a:rPr lang="en-US" dirty="0" smtClean="0"/>
              <a:t>Heat Exhaustion</a:t>
            </a:r>
          </a:p>
          <a:p>
            <a:pPr lvl="1"/>
            <a:r>
              <a:rPr lang="en-US" dirty="0" smtClean="0"/>
              <a:t>Overheated -&gt; cooling methods fail</a:t>
            </a:r>
          </a:p>
          <a:p>
            <a:pPr lvl="1"/>
            <a:r>
              <a:rPr lang="en-US" dirty="0" smtClean="0"/>
              <a:t>Increased body temperature (98.6</a:t>
            </a:r>
            <a:r>
              <a:rPr lang="en-US" dirty="0" smtClean="0">
                <a:sym typeface="Symbol"/>
              </a:rPr>
              <a:t></a:t>
            </a:r>
            <a:r>
              <a:rPr lang="en-US" dirty="0" smtClean="0"/>
              <a:t>-102</a:t>
            </a:r>
            <a:r>
              <a:rPr lang="en-US" dirty="0" smtClean="0">
                <a:sym typeface="Symbol"/>
              </a:rPr>
              <a:t></a:t>
            </a:r>
            <a:r>
              <a:rPr lang="en-US" dirty="0" smtClean="0"/>
              <a:t>)</a:t>
            </a:r>
          </a:p>
          <a:p>
            <a:pPr lvl="1"/>
            <a:r>
              <a:rPr lang="en-US" dirty="0" smtClean="0"/>
              <a:t>Skin – cool, clammy, heavy sweating</a:t>
            </a:r>
          </a:p>
          <a:p>
            <a:pPr lvl="1"/>
            <a:r>
              <a:rPr lang="en-US" dirty="0" smtClean="0"/>
              <a:t>Nausea, weakness, dizziness, fainting</a:t>
            </a:r>
          </a:p>
          <a:p>
            <a:pPr lvl="1"/>
            <a:r>
              <a:rPr lang="en-US" dirty="0" smtClean="0"/>
              <a:t>Muscle cramps, headache</a:t>
            </a:r>
          </a:p>
          <a:p>
            <a:r>
              <a:rPr lang="en-US" dirty="0" smtClean="0"/>
              <a:t>Treatment</a:t>
            </a:r>
          </a:p>
          <a:p>
            <a:pPr lvl="1"/>
            <a:r>
              <a:rPr lang="en-US" dirty="0" smtClean="0"/>
              <a:t>Position in cool, shaded spot, loosen clothing</a:t>
            </a:r>
          </a:p>
          <a:p>
            <a:pPr lvl="1"/>
            <a:r>
              <a:rPr lang="en-US" dirty="0" smtClean="0"/>
              <a:t>Face up with feet raised (</a:t>
            </a:r>
            <a:r>
              <a:rPr lang="en-US" dirty="0" smtClean="0">
                <a:solidFill>
                  <a:schemeClr val="bg1">
                    <a:lumMod val="65000"/>
                  </a:schemeClr>
                </a:solidFill>
              </a:rPr>
              <a:t>pale</a:t>
            </a:r>
            <a:r>
              <a:rPr lang="en-US" dirty="0" smtClean="0"/>
              <a:t> – raise the tail)</a:t>
            </a:r>
          </a:p>
          <a:p>
            <a:pPr lvl="1"/>
            <a:r>
              <a:rPr lang="en-US" dirty="0" smtClean="0"/>
              <a:t>Apply cool, damp cloths to skin or use a fan</a:t>
            </a:r>
          </a:p>
          <a:p>
            <a:pPr lvl="1"/>
            <a:r>
              <a:rPr lang="en-US" dirty="0" smtClean="0"/>
              <a:t>Sip water</a:t>
            </a:r>
          </a:p>
          <a:p>
            <a:endParaRPr lang="en-US" dirty="0" smtClean="0"/>
          </a:p>
        </p:txBody>
      </p:sp>
      <p:pic>
        <p:nvPicPr>
          <p:cNvPr id="4" name="Picture 3" descr="compass33.jpg"/>
          <p:cNvPicPr>
            <a:picLocks noChangeAspect="1"/>
          </p:cNvPicPr>
          <p:nvPr/>
        </p:nvPicPr>
        <p:blipFill>
          <a:blip r:embed="rId2" cstate="print"/>
          <a:stretch>
            <a:fillRect/>
          </a:stretch>
        </p:blipFill>
        <p:spPr>
          <a:xfrm>
            <a:off x="5791200" y="381000"/>
            <a:ext cx="2971800" cy="237744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239000" cy="548640"/>
          </a:xfrm>
        </p:spPr>
        <p:txBody>
          <a:bodyPr>
            <a:normAutofit fontScale="90000"/>
          </a:bodyPr>
          <a:lstStyle/>
          <a:p>
            <a:r>
              <a:rPr lang="en-US" dirty="0" smtClean="0"/>
              <a:t>Heat-Related injuries</a:t>
            </a:r>
            <a:endParaRPr lang="en-US" dirty="0"/>
          </a:p>
        </p:txBody>
      </p:sp>
      <p:sp>
        <p:nvSpPr>
          <p:cNvPr id="3" name="Content Placeholder 2"/>
          <p:cNvSpPr>
            <a:spLocks noGrp="1"/>
          </p:cNvSpPr>
          <p:nvPr>
            <p:ph idx="1"/>
          </p:nvPr>
        </p:nvSpPr>
        <p:spPr>
          <a:xfrm>
            <a:off x="304800" y="1295400"/>
            <a:ext cx="7239000" cy="5105400"/>
          </a:xfrm>
        </p:spPr>
        <p:txBody>
          <a:bodyPr/>
          <a:lstStyle/>
          <a:p>
            <a:r>
              <a:rPr lang="en-US" dirty="0" smtClean="0"/>
              <a:t>Heatstroke</a:t>
            </a:r>
          </a:p>
          <a:p>
            <a:pPr lvl="1"/>
            <a:r>
              <a:rPr lang="en-US" dirty="0" smtClean="0"/>
              <a:t>Heat control system has </a:t>
            </a:r>
            <a:r>
              <a:rPr lang="en-US" u="sng" dirty="0" smtClean="0"/>
              <a:t>failed</a:t>
            </a:r>
            <a:r>
              <a:rPr lang="en-US" dirty="0" smtClean="0"/>
              <a:t>, temp &gt; 102</a:t>
            </a:r>
            <a:r>
              <a:rPr lang="en-US" dirty="0" smtClean="0">
                <a:sym typeface="Symbol"/>
              </a:rPr>
              <a:t></a:t>
            </a:r>
          </a:p>
          <a:p>
            <a:pPr lvl="1"/>
            <a:r>
              <a:rPr lang="en-US" dirty="0" smtClean="0">
                <a:sym typeface="Symbol"/>
              </a:rPr>
              <a:t>Skin – red, hot and dry, no sweating</a:t>
            </a:r>
          </a:p>
          <a:p>
            <a:pPr lvl="1"/>
            <a:r>
              <a:rPr lang="en-US" dirty="0" smtClean="0">
                <a:sym typeface="Symbol"/>
              </a:rPr>
              <a:t>Rapid pulse, confusion, fainting, convulsions</a:t>
            </a:r>
          </a:p>
          <a:p>
            <a:pPr lvl="1"/>
            <a:r>
              <a:rPr lang="en-US" i="1" dirty="0" smtClean="0"/>
              <a:t>Life threatening!</a:t>
            </a:r>
          </a:p>
          <a:p>
            <a:r>
              <a:rPr lang="en-US" dirty="0" smtClean="0"/>
              <a:t>Treatment</a:t>
            </a:r>
          </a:p>
          <a:p>
            <a:pPr lvl="1"/>
            <a:r>
              <a:rPr lang="en-US" dirty="0" smtClean="0"/>
              <a:t>Position in cool, shaded spot, face-up with head and shoulders raised (</a:t>
            </a:r>
            <a:r>
              <a:rPr lang="en-US" dirty="0" smtClean="0">
                <a:solidFill>
                  <a:srgbClr val="FF0000"/>
                </a:solidFill>
              </a:rPr>
              <a:t>red</a:t>
            </a:r>
            <a:r>
              <a:rPr lang="en-US" dirty="0" smtClean="0"/>
              <a:t> – raise the head)</a:t>
            </a:r>
          </a:p>
          <a:p>
            <a:pPr lvl="1"/>
            <a:r>
              <a:rPr lang="en-US" dirty="0" smtClean="0"/>
              <a:t>Remove outer clothing and soak underclothing with cool water</a:t>
            </a:r>
          </a:p>
          <a:p>
            <a:pPr lvl="1"/>
            <a:r>
              <a:rPr lang="en-US" dirty="0" smtClean="0"/>
              <a:t>Apply cold packs, fan or soak in tub of cold water</a:t>
            </a:r>
          </a:p>
          <a:p>
            <a:pPr lvl="1"/>
            <a:r>
              <a:rPr lang="en-US" dirty="0" smtClean="0"/>
              <a:t>Obtain medical help immediately</a:t>
            </a:r>
            <a:endParaRPr lang="en-US" dirty="0"/>
          </a:p>
        </p:txBody>
      </p:sp>
      <p:pic>
        <p:nvPicPr>
          <p:cNvPr id="4" name="Picture 3" descr="compass34.jpg"/>
          <p:cNvPicPr>
            <a:picLocks noChangeAspect="1"/>
          </p:cNvPicPr>
          <p:nvPr/>
        </p:nvPicPr>
        <p:blipFill>
          <a:blip r:embed="rId2" cstate="print"/>
          <a:stretch>
            <a:fillRect/>
          </a:stretch>
        </p:blipFill>
        <p:spPr>
          <a:xfrm>
            <a:off x="6629400" y="152400"/>
            <a:ext cx="2314575" cy="1981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239000" cy="853440"/>
          </a:xfrm>
        </p:spPr>
        <p:txBody>
          <a:bodyPr>
            <a:normAutofit/>
          </a:bodyPr>
          <a:lstStyle/>
          <a:p>
            <a:r>
              <a:rPr lang="en-US" dirty="0" smtClean="0"/>
              <a:t>Heat-Related Injuries</a:t>
            </a:r>
            <a:endParaRPr lang="en-US" dirty="0"/>
          </a:p>
        </p:txBody>
      </p:sp>
      <p:sp>
        <p:nvSpPr>
          <p:cNvPr id="3" name="Content Placeholder 2"/>
          <p:cNvSpPr>
            <a:spLocks noGrp="1"/>
          </p:cNvSpPr>
          <p:nvPr>
            <p:ph idx="1"/>
          </p:nvPr>
        </p:nvSpPr>
        <p:spPr>
          <a:xfrm>
            <a:off x="228600" y="1371600"/>
            <a:ext cx="6553200" cy="4846320"/>
          </a:xfrm>
        </p:spPr>
        <p:txBody>
          <a:bodyPr/>
          <a:lstStyle/>
          <a:p>
            <a:r>
              <a:rPr lang="en-US" dirty="0" smtClean="0"/>
              <a:t>Sunburn</a:t>
            </a:r>
          </a:p>
          <a:p>
            <a:pPr lvl="1"/>
            <a:r>
              <a:rPr lang="en-US" dirty="0" smtClean="0"/>
              <a:t>skin damage from the sun's </a:t>
            </a:r>
            <a:r>
              <a:rPr lang="en-US" dirty="0" err="1" smtClean="0"/>
              <a:t>uv</a:t>
            </a:r>
            <a:r>
              <a:rPr lang="en-US" dirty="0" smtClean="0"/>
              <a:t> rays</a:t>
            </a:r>
          </a:p>
          <a:p>
            <a:pPr lvl="1"/>
            <a:r>
              <a:rPr lang="en-US" dirty="0" smtClean="0">
                <a:solidFill>
                  <a:schemeClr val="tx1"/>
                </a:solidFill>
              </a:rPr>
              <a:t>First degree</a:t>
            </a:r>
          </a:p>
          <a:p>
            <a:pPr lvl="1"/>
            <a:r>
              <a:rPr lang="en-US" dirty="0" smtClean="0">
                <a:solidFill>
                  <a:schemeClr val="tx1"/>
                </a:solidFill>
              </a:rPr>
              <a:t>Second degree</a:t>
            </a:r>
          </a:p>
          <a:p>
            <a:endParaRPr lang="en-US" dirty="0" smtClean="0"/>
          </a:p>
          <a:p>
            <a:r>
              <a:rPr lang="en-US" dirty="0" smtClean="0"/>
              <a:t>Prevention</a:t>
            </a:r>
          </a:p>
          <a:p>
            <a:pPr lvl="1"/>
            <a:r>
              <a:rPr lang="en-US" dirty="0" smtClean="0"/>
              <a:t>Cover arms, legs, head &amp; neck</a:t>
            </a:r>
          </a:p>
          <a:p>
            <a:pPr lvl="1"/>
            <a:r>
              <a:rPr lang="en-US" dirty="0" smtClean="0"/>
              <a:t>Sunscreen at least SPF 15</a:t>
            </a:r>
            <a:endParaRPr lang="en-US" dirty="0"/>
          </a:p>
        </p:txBody>
      </p:sp>
      <p:pic>
        <p:nvPicPr>
          <p:cNvPr id="4" name="Picture 3" descr="compass36.jpg"/>
          <p:cNvPicPr>
            <a:picLocks noChangeAspect="1"/>
          </p:cNvPicPr>
          <p:nvPr/>
        </p:nvPicPr>
        <p:blipFill>
          <a:blip r:embed="rId2" cstate="print"/>
          <a:stretch>
            <a:fillRect/>
          </a:stretch>
        </p:blipFill>
        <p:spPr>
          <a:xfrm>
            <a:off x="5410200" y="1447800"/>
            <a:ext cx="2692400" cy="2019300"/>
          </a:xfrm>
          <a:prstGeom prst="rect">
            <a:avLst/>
          </a:prstGeom>
        </p:spPr>
      </p:pic>
      <p:pic>
        <p:nvPicPr>
          <p:cNvPr id="5" name="Picture 4" descr="compass37.jpg"/>
          <p:cNvPicPr>
            <a:picLocks noChangeAspect="1"/>
          </p:cNvPicPr>
          <p:nvPr/>
        </p:nvPicPr>
        <p:blipFill>
          <a:blip r:embed="rId3" cstate="print"/>
          <a:stretch>
            <a:fillRect/>
          </a:stretch>
        </p:blipFill>
        <p:spPr>
          <a:xfrm>
            <a:off x="5410200" y="3733800"/>
            <a:ext cx="2664874" cy="267724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Hypothermia</a:t>
            </a:r>
            <a:endParaRPr lang="en-US" dirty="0"/>
          </a:p>
        </p:txBody>
      </p:sp>
      <p:sp>
        <p:nvSpPr>
          <p:cNvPr id="3" name="Content Placeholder 2"/>
          <p:cNvSpPr>
            <a:spLocks noGrp="1"/>
          </p:cNvSpPr>
          <p:nvPr>
            <p:ph idx="1"/>
          </p:nvPr>
        </p:nvSpPr>
        <p:spPr/>
        <p:txBody>
          <a:bodyPr>
            <a:normAutofit lnSpcReduction="10000"/>
          </a:bodyPr>
          <a:lstStyle/>
          <a:p>
            <a:r>
              <a:rPr lang="en-US" dirty="0" smtClean="0"/>
              <a:t>Can occur in mild weather </a:t>
            </a:r>
            <a:r>
              <a:rPr lang="en-US" sz="2400" dirty="0" smtClean="0"/>
              <a:t>(cold, windy, rainy)</a:t>
            </a:r>
          </a:p>
          <a:p>
            <a:r>
              <a:rPr lang="en-US" sz="2400" dirty="0" smtClean="0"/>
              <a:t>Prevent by staying warm &amp; dry, eat energy foods</a:t>
            </a:r>
          </a:p>
          <a:p>
            <a:r>
              <a:rPr lang="en-US" dirty="0" smtClean="0"/>
              <a:t>Symptoms</a:t>
            </a:r>
          </a:p>
          <a:p>
            <a:pPr lvl="1"/>
            <a:r>
              <a:rPr lang="en-US" dirty="0" smtClean="0"/>
              <a:t>Shivering-&gt;irritable, sleepy, disoriented</a:t>
            </a:r>
          </a:p>
          <a:p>
            <a:pPr lvl="1"/>
            <a:r>
              <a:rPr lang="en-US" dirty="0" smtClean="0"/>
              <a:t>Unable to think clearly, make rational decisions</a:t>
            </a:r>
          </a:p>
          <a:p>
            <a:r>
              <a:rPr lang="en-US" dirty="0" smtClean="0"/>
              <a:t>Treatment</a:t>
            </a:r>
          </a:p>
          <a:p>
            <a:pPr lvl="1"/>
            <a:r>
              <a:rPr lang="en-US" dirty="0" smtClean="0"/>
              <a:t>Get victim warm and dry. Drink warm liquids</a:t>
            </a:r>
          </a:p>
          <a:p>
            <a:pPr lvl="1"/>
            <a:r>
              <a:rPr lang="en-US" dirty="0" smtClean="0"/>
              <a:t>Remove damp clothing and wrap in blankets</a:t>
            </a:r>
          </a:p>
          <a:p>
            <a:pPr lvl="1"/>
            <a:r>
              <a:rPr lang="en-US" dirty="0" smtClean="0"/>
              <a:t>If severe, Get victim in sleeping                             bag with 1-2 other people</a:t>
            </a:r>
          </a:p>
          <a:p>
            <a:pPr lvl="2"/>
            <a:r>
              <a:rPr lang="en-US" u="sng" dirty="0" smtClean="0"/>
              <a:t>All</a:t>
            </a:r>
            <a:r>
              <a:rPr lang="en-US" dirty="0" smtClean="0"/>
              <a:t> should strip clothing </a:t>
            </a:r>
          </a:p>
          <a:p>
            <a:pPr lvl="2"/>
            <a:r>
              <a:rPr lang="en-US" dirty="0" smtClean="0"/>
              <a:t>Skin-to-skin to speed warming</a:t>
            </a:r>
            <a:endParaRPr lang="en-US" dirty="0"/>
          </a:p>
        </p:txBody>
      </p:sp>
      <p:pic>
        <p:nvPicPr>
          <p:cNvPr id="4" name="Picture 3" descr="compass 39.jpg"/>
          <p:cNvPicPr>
            <a:picLocks noChangeAspect="1"/>
          </p:cNvPicPr>
          <p:nvPr/>
        </p:nvPicPr>
        <p:blipFill>
          <a:blip r:embed="rId2" cstate="print"/>
          <a:stretch>
            <a:fillRect/>
          </a:stretch>
        </p:blipFill>
        <p:spPr>
          <a:xfrm>
            <a:off x="5638800" y="4846246"/>
            <a:ext cx="2228850" cy="201175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Blisters</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Heat</a:t>
            </a:r>
            <a:r>
              <a:rPr lang="en-US" dirty="0" smtClean="0"/>
              <a:t> - generated from your foot rubbing against your sock which is being pressed by your boot.</a:t>
            </a:r>
          </a:p>
          <a:p>
            <a:r>
              <a:rPr lang="en-US" b="1" dirty="0" smtClean="0"/>
              <a:t>Moisture</a:t>
            </a:r>
            <a:r>
              <a:rPr lang="en-US" dirty="0" smtClean="0"/>
              <a:t> - softens the skin, resulting in less protection. It also reduces the ability of soft socks to smoothly slide on skin, causing more friction.</a:t>
            </a:r>
          </a:p>
          <a:p>
            <a:r>
              <a:rPr lang="en-US" b="1" dirty="0" smtClean="0"/>
              <a:t>Grit</a:t>
            </a:r>
            <a:r>
              <a:rPr lang="en-US" dirty="0" smtClean="0"/>
              <a:t> - sand, dirt, gravel in your boot will increase the friction in concentrated spots, generating more heat. </a:t>
            </a:r>
          </a:p>
          <a:p>
            <a:pPr lvl="1">
              <a:buFontTx/>
              <a:buChar char="-"/>
            </a:pPr>
            <a:endParaRPr lang="en-US" dirty="0" smtClean="0"/>
          </a:p>
          <a:p>
            <a:pPr lvl="1">
              <a:buNone/>
            </a:pPr>
            <a:r>
              <a:rPr lang="en-US" dirty="0" smtClean="0"/>
              <a:t>Prevention:</a:t>
            </a:r>
          </a:p>
          <a:p>
            <a:pPr lvl="1">
              <a:buFontTx/>
              <a:buChar char="-"/>
            </a:pPr>
            <a:r>
              <a:rPr lang="en-US" dirty="0" smtClean="0"/>
              <a:t>Dry socks, ‘broken in’ boots that </a:t>
            </a:r>
            <a:r>
              <a:rPr lang="en-US" u="sng" dirty="0" smtClean="0"/>
              <a:t>fit well</a:t>
            </a:r>
          </a:p>
          <a:p>
            <a:pPr lvl="1">
              <a:buFontTx/>
              <a:buChar char="-"/>
            </a:pPr>
            <a:r>
              <a:rPr lang="en-US" smtClean="0"/>
              <a:t>Treat ‘hot spots’ quickly (moleskin, lube)</a:t>
            </a:r>
            <a:endParaRPr lang="en-US" dirty="0" smtClean="0"/>
          </a:p>
        </p:txBody>
      </p:sp>
      <p:pic>
        <p:nvPicPr>
          <p:cNvPr id="4" name="Picture 3" descr="compass40.jpg"/>
          <p:cNvPicPr>
            <a:picLocks noChangeAspect="1"/>
          </p:cNvPicPr>
          <p:nvPr/>
        </p:nvPicPr>
        <p:blipFill>
          <a:blip r:embed="rId2" cstate="print"/>
          <a:stretch>
            <a:fillRect/>
          </a:stretch>
        </p:blipFill>
        <p:spPr>
          <a:xfrm>
            <a:off x="3124200" y="228600"/>
            <a:ext cx="1908313" cy="1371600"/>
          </a:xfrm>
          <a:prstGeom prst="rect">
            <a:avLst/>
          </a:prstGeom>
        </p:spPr>
      </p:pic>
      <p:pic>
        <p:nvPicPr>
          <p:cNvPr id="5" name="Picture 4" descr="compass41.jpg"/>
          <p:cNvPicPr>
            <a:picLocks noChangeAspect="1"/>
          </p:cNvPicPr>
          <p:nvPr/>
        </p:nvPicPr>
        <p:blipFill>
          <a:blip r:embed="rId3" cstate="print"/>
          <a:stretch>
            <a:fillRect/>
          </a:stretch>
        </p:blipFill>
        <p:spPr>
          <a:xfrm>
            <a:off x="6400800" y="5334000"/>
            <a:ext cx="1143000" cy="1143000"/>
          </a:xfrm>
          <a:prstGeom prst="rect">
            <a:avLst/>
          </a:prstGeom>
        </p:spPr>
      </p:pic>
      <p:pic>
        <p:nvPicPr>
          <p:cNvPr id="6" name="Picture 5" descr="compass42.jpg"/>
          <p:cNvPicPr>
            <a:picLocks noChangeAspect="1"/>
          </p:cNvPicPr>
          <p:nvPr/>
        </p:nvPicPr>
        <p:blipFill>
          <a:blip r:embed="rId4" cstate="print"/>
          <a:stretch>
            <a:fillRect/>
          </a:stretch>
        </p:blipFill>
        <p:spPr>
          <a:xfrm>
            <a:off x="5410200" y="228600"/>
            <a:ext cx="1863758" cy="13906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compass</a:t>
            </a:r>
            <a:endParaRPr lang="en-US" dirty="0"/>
          </a:p>
        </p:txBody>
      </p:sp>
      <p:pic>
        <p:nvPicPr>
          <p:cNvPr id="4" name="Content Placeholder 3" descr="compass4.gif"/>
          <p:cNvPicPr>
            <a:picLocks noGrp="1" noChangeAspect="1"/>
          </p:cNvPicPr>
          <p:nvPr>
            <p:ph idx="1"/>
          </p:nvPr>
        </p:nvPicPr>
        <p:blipFill>
          <a:blip r:embed="rId2" cstate="print"/>
          <a:stretch>
            <a:fillRect/>
          </a:stretch>
        </p:blipFill>
        <p:spPr>
          <a:xfrm>
            <a:off x="1695450" y="1828006"/>
            <a:ext cx="4762500" cy="4410075"/>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Blisters: Treatment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For small blisters:</a:t>
            </a:r>
          </a:p>
          <a:p>
            <a:pPr lvl="1"/>
            <a:r>
              <a:rPr lang="en-US" dirty="0" smtClean="0"/>
              <a:t>Apply antiseptic cream directly to the blister and a layer of tincture of </a:t>
            </a:r>
            <a:r>
              <a:rPr lang="en-US" dirty="0" err="1" smtClean="0"/>
              <a:t>benzoin</a:t>
            </a:r>
            <a:r>
              <a:rPr lang="en-US" dirty="0" smtClean="0"/>
              <a:t> around the wound to help the dressing adhere. </a:t>
            </a:r>
          </a:p>
          <a:p>
            <a:pPr lvl="1"/>
            <a:r>
              <a:rPr lang="en-US" dirty="0" smtClean="0"/>
              <a:t>Cut a circular piece of moleskin, </a:t>
            </a:r>
            <a:r>
              <a:rPr lang="en-US" dirty="0" err="1" smtClean="0"/>
              <a:t>Molefoam</a:t>
            </a:r>
            <a:r>
              <a:rPr lang="en-US" dirty="0" smtClean="0"/>
              <a:t>, or your covering of choice 1/2-inch bigger than the blister. Cut a hole slightly larger than the blister in the middle of the covering and place the "doughnut" over the blister to create a pressure-free pocket around the sore. </a:t>
            </a:r>
          </a:p>
          <a:p>
            <a:pPr lvl="1"/>
            <a:r>
              <a:rPr lang="en-US" dirty="0" smtClean="0"/>
              <a:t>Cover the entire doughnut with a second piece of moleskin, then secure it with duct tape. Run tape strips along the sides of your foot toward your toes, then secure the ends with a few loops around the instep. </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Blisters: Treatment</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To properly drain a large (&gt;1”) blister:</a:t>
            </a:r>
            <a:r>
              <a:rPr lang="en-US" dirty="0" smtClean="0"/>
              <a:t/>
            </a:r>
            <a:br>
              <a:rPr lang="en-US" dirty="0" smtClean="0"/>
            </a:br>
            <a:endParaRPr lang="en-US" dirty="0" smtClean="0"/>
          </a:p>
          <a:p>
            <a:pPr lvl="1"/>
            <a:r>
              <a:rPr lang="en-US" dirty="0" smtClean="0"/>
              <a:t>Clean the area with soap and water, alcohol, or an antiseptic </a:t>
            </a:r>
            <a:r>
              <a:rPr lang="en-US" dirty="0" err="1" smtClean="0"/>
              <a:t>towelette</a:t>
            </a:r>
            <a:r>
              <a:rPr lang="en-US" dirty="0" smtClean="0"/>
              <a:t>. Dry thoroughly. </a:t>
            </a:r>
          </a:p>
          <a:p>
            <a:pPr lvl="1"/>
            <a:r>
              <a:rPr lang="en-US" dirty="0" smtClean="0"/>
              <a:t>Sterilize a needle or sharp blade, either by holding it over a flame until it's red-hot or submerging it in boiling water for 2 minutes. </a:t>
            </a:r>
          </a:p>
          <a:p>
            <a:pPr lvl="1"/>
            <a:r>
              <a:rPr lang="en-US" dirty="0" smtClean="0"/>
              <a:t>Puncture the bottom end of the blister so gravity can help drain it. The opening should be no bigger than is necessary to get the fluid out. Starting at the top of the blister, massage the fluid toward the opening. </a:t>
            </a:r>
          </a:p>
          <a:p>
            <a:pPr lvl="1"/>
            <a:r>
              <a:rPr lang="en-US" dirty="0" smtClean="0"/>
              <a:t>Apply antibiotic ointment to prevent infection, then wrap with the dressing or blister product of your choice.</a:t>
            </a: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ass43.jpg"/>
          <p:cNvPicPr>
            <a:picLocks noChangeAspect="1"/>
          </p:cNvPicPr>
          <p:nvPr/>
        </p:nvPicPr>
        <p:blipFill>
          <a:blip r:embed="rId2" cstate="print"/>
          <a:stretch>
            <a:fillRect/>
          </a:stretch>
        </p:blipFill>
        <p:spPr>
          <a:xfrm>
            <a:off x="228600" y="228600"/>
            <a:ext cx="3423505" cy="2000250"/>
          </a:xfrm>
          <a:prstGeom prst="rect">
            <a:avLst/>
          </a:prstGeom>
        </p:spPr>
      </p:pic>
      <p:pic>
        <p:nvPicPr>
          <p:cNvPr id="5" name="Picture 4" descr="compass 45.jpg"/>
          <p:cNvPicPr>
            <a:picLocks noChangeAspect="1"/>
          </p:cNvPicPr>
          <p:nvPr/>
        </p:nvPicPr>
        <p:blipFill>
          <a:blip r:embed="rId3" cstate="print"/>
          <a:stretch>
            <a:fillRect/>
          </a:stretch>
        </p:blipFill>
        <p:spPr>
          <a:xfrm>
            <a:off x="228600" y="2362200"/>
            <a:ext cx="2476500" cy="4238625"/>
          </a:xfrm>
          <a:prstGeom prst="rect">
            <a:avLst/>
          </a:prstGeom>
        </p:spPr>
      </p:pic>
      <p:pic>
        <p:nvPicPr>
          <p:cNvPr id="6" name="Picture 5" descr="compass46.jpg"/>
          <p:cNvPicPr>
            <a:picLocks noChangeAspect="1"/>
          </p:cNvPicPr>
          <p:nvPr/>
        </p:nvPicPr>
        <p:blipFill>
          <a:blip r:embed="rId4" cstate="print"/>
          <a:stretch>
            <a:fillRect/>
          </a:stretch>
        </p:blipFill>
        <p:spPr>
          <a:xfrm>
            <a:off x="2895600" y="2286000"/>
            <a:ext cx="2476500" cy="4238625"/>
          </a:xfrm>
          <a:prstGeom prst="rect">
            <a:avLst/>
          </a:prstGeom>
        </p:spPr>
      </p:pic>
      <p:pic>
        <p:nvPicPr>
          <p:cNvPr id="7" name="Picture 6" descr="compass47.jpg"/>
          <p:cNvPicPr>
            <a:picLocks noChangeAspect="1"/>
          </p:cNvPicPr>
          <p:nvPr/>
        </p:nvPicPr>
        <p:blipFill>
          <a:blip r:embed="rId5" cstate="print"/>
          <a:stretch>
            <a:fillRect/>
          </a:stretch>
        </p:blipFill>
        <p:spPr>
          <a:xfrm>
            <a:off x="5029200" y="2895600"/>
            <a:ext cx="3847367" cy="2247900"/>
          </a:xfrm>
          <a:prstGeom prst="rect">
            <a:avLst/>
          </a:prstGeom>
        </p:spPr>
      </p:pic>
      <p:pic>
        <p:nvPicPr>
          <p:cNvPr id="8" name="Picture 7" descr="compass44.jpg"/>
          <p:cNvPicPr>
            <a:picLocks noChangeAspect="1"/>
          </p:cNvPicPr>
          <p:nvPr/>
        </p:nvPicPr>
        <p:blipFill>
          <a:blip r:embed="rId6" cstate="print"/>
          <a:stretch>
            <a:fillRect/>
          </a:stretch>
        </p:blipFill>
        <p:spPr>
          <a:xfrm>
            <a:off x="4114800" y="228600"/>
            <a:ext cx="3857625" cy="2253893"/>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Stings and Bites</a:t>
            </a:r>
            <a:endParaRPr lang="en-US" dirty="0"/>
          </a:p>
        </p:txBody>
      </p:sp>
      <p:sp>
        <p:nvSpPr>
          <p:cNvPr id="3" name="Content Placeholder 2"/>
          <p:cNvSpPr>
            <a:spLocks noGrp="1"/>
          </p:cNvSpPr>
          <p:nvPr>
            <p:ph idx="1"/>
          </p:nvPr>
        </p:nvSpPr>
        <p:spPr>
          <a:xfrm>
            <a:off x="228600" y="1609416"/>
            <a:ext cx="7467600" cy="4486584"/>
          </a:xfrm>
        </p:spPr>
        <p:txBody>
          <a:bodyPr>
            <a:normAutofit lnSpcReduction="10000"/>
          </a:bodyPr>
          <a:lstStyle/>
          <a:p>
            <a:r>
              <a:rPr lang="en-US" dirty="0" smtClean="0"/>
              <a:t>Bee stings: remove stinger with knife blade</a:t>
            </a:r>
          </a:p>
          <a:p>
            <a:r>
              <a:rPr lang="en-US" dirty="0" smtClean="0"/>
              <a:t>Venomous spider or scorpion bite: </a:t>
            </a:r>
          </a:p>
          <a:p>
            <a:pPr lvl="1"/>
            <a:r>
              <a:rPr lang="en-US" dirty="0" smtClean="0"/>
              <a:t>Ice the site, keep calm</a:t>
            </a:r>
          </a:p>
          <a:p>
            <a:pPr lvl="1"/>
            <a:r>
              <a:rPr lang="en-US" dirty="0" smtClean="0"/>
              <a:t>treat for shock</a:t>
            </a:r>
          </a:p>
          <a:p>
            <a:pPr lvl="1"/>
            <a:r>
              <a:rPr lang="en-US" dirty="0" smtClean="0"/>
              <a:t>Tie constricting band </a:t>
            </a:r>
          </a:p>
          <a:p>
            <a:pPr lvl="1">
              <a:buNone/>
            </a:pPr>
            <a:r>
              <a:rPr lang="en-US" dirty="0" smtClean="0"/>
              <a:t>	between bite &amp; heart</a:t>
            </a:r>
          </a:p>
          <a:p>
            <a:pPr lvl="1"/>
            <a:r>
              <a:rPr lang="en-US" dirty="0" smtClean="0"/>
              <a:t>Seek medical help</a:t>
            </a:r>
          </a:p>
          <a:p>
            <a:pPr>
              <a:buNone/>
            </a:pPr>
            <a:endParaRPr lang="en-US" dirty="0" smtClean="0"/>
          </a:p>
          <a:p>
            <a:endParaRPr lang="en-US" dirty="0" smtClean="0"/>
          </a:p>
          <a:p>
            <a:r>
              <a:rPr lang="en-US" dirty="0" smtClean="0"/>
              <a:t>Ticks: </a:t>
            </a:r>
          </a:p>
          <a:p>
            <a:pPr lvl="1"/>
            <a:r>
              <a:rPr lang="en-US" dirty="0" smtClean="0"/>
              <a:t>grasp head close to skin and tease away</a:t>
            </a:r>
          </a:p>
          <a:p>
            <a:pPr lvl="1"/>
            <a:endParaRPr lang="en-US" dirty="0"/>
          </a:p>
        </p:txBody>
      </p:sp>
      <p:pic>
        <p:nvPicPr>
          <p:cNvPr id="5" name="Picture 4" descr="compass48.jpg"/>
          <p:cNvPicPr>
            <a:picLocks noChangeAspect="1"/>
          </p:cNvPicPr>
          <p:nvPr/>
        </p:nvPicPr>
        <p:blipFill>
          <a:blip r:embed="rId2" cstate="print"/>
          <a:stretch>
            <a:fillRect/>
          </a:stretch>
        </p:blipFill>
        <p:spPr>
          <a:xfrm>
            <a:off x="4343400" y="2667000"/>
            <a:ext cx="3171825" cy="2155297"/>
          </a:xfrm>
          <a:prstGeom prst="rect">
            <a:avLst/>
          </a:prstGeom>
        </p:spPr>
      </p:pic>
      <p:pic>
        <p:nvPicPr>
          <p:cNvPr id="6" name="Picture 5" descr="compass 49.jpg"/>
          <p:cNvPicPr>
            <a:picLocks noChangeAspect="1"/>
          </p:cNvPicPr>
          <p:nvPr/>
        </p:nvPicPr>
        <p:blipFill>
          <a:blip r:embed="rId3" cstate="print"/>
          <a:stretch>
            <a:fillRect/>
          </a:stretch>
        </p:blipFill>
        <p:spPr>
          <a:xfrm>
            <a:off x="1828800" y="4419600"/>
            <a:ext cx="2057400" cy="125501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Venomous Snake bite</a:t>
            </a:r>
            <a:endParaRPr lang="en-US" dirty="0"/>
          </a:p>
        </p:txBody>
      </p:sp>
      <p:sp>
        <p:nvSpPr>
          <p:cNvPr id="3" name="Content Placeholder 2"/>
          <p:cNvSpPr>
            <a:spLocks noGrp="1"/>
          </p:cNvSpPr>
          <p:nvPr>
            <p:ph idx="1"/>
          </p:nvPr>
        </p:nvSpPr>
        <p:spPr>
          <a:xfrm>
            <a:off x="457200" y="1609416"/>
            <a:ext cx="7467600" cy="4846320"/>
          </a:xfrm>
        </p:spPr>
        <p:txBody>
          <a:bodyPr/>
          <a:lstStyle/>
          <a:p>
            <a:r>
              <a:rPr lang="en-US" dirty="0" smtClean="0"/>
              <a:t>Venomous snake bite: </a:t>
            </a:r>
          </a:p>
          <a:p>
            <a:pPr lvl="1"/>
            <a:r>
              <a:rPr lang="en-US" dirty="0" smtClean="0"/>
              <a:t>Remove rings, watch, tight clothing in area of bite</a:t>
            </a:r>
          </a:p>
          <a:p>
            <a:pPr lvl="1"/>
            <a:r>
              <a:rPr lang="en-US" dirty="0" smtClean="0"/>
              <a:t>Keep victim still and calm</a:t>
            </a:r>
          </a:p>
          <a:p>
            <a:pPr lvl="1"/>
            <a:r>
              <a:rPr lang="en-US" dirty="0" smtClean="0"/>
              <a:t>Hold wound below level of heart</a:t>
            </a:r>
          </a:p>
          <a:p>
            <a:pPr lvl="1"/>
            <a:r>
              <a:rPr lang="en-US" dirty="0" smtClean="0"/>
              <a:t>Treat for shock if necessary </a:t>
            </a:r>
          </a:p>
          <a:p>
            <a:pPr lvl="1"/>
            <a:r>
              <a:rPr lang="en-US" dirty="0" smtClean="0"/>
              <a:t>Obtain medical help ASAP</a:t>
            </a:r>
          </a:p>
          <a:p>
            <a:endParaRPr lang="en-US" dirty="0"/>
          </a:p>
        </p:txBody>
      </p:sp>
      <p:pic>
        <p:nvPicPr>
          <p:cNvPr id="4" name="Picture 3" descr="compass50.jpg"/>
          <p:cNvPicPr>
            <a:picLocks noChangeAspect="1"/>
          </p:cNvPicPr>
          <p:nvPr/>
        </p:nvPicPr>
        <p:blipFill>
          <a:blip r:embed="rId2" cstate="print"/>
          <a:stretch>
            <a:fillRect/>
          </a:stretch>
        </p:blipFill>
        <p:spPr>
          <a:xfrm>
            <a:off x="4800600" y="3886200"/>
            <a:ext cx="3943377" cy="262413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242048" cy="624840"/>
          </a:xfrm>
        </p:spPr>
        <p:txBody>
          <a:bodyPr>
            <a:normAutofit fontScale="90000"/>
          </a:bodyPr>
          <a:lstStyle/>
          <a:p>
            <a:r>
              <a:rPr lang="en-US" dirty="0" smtClean="0"/>
              <a:t>Poisonous Plants: Poison Ivy</a:t>
            </a:r>
            <a:endParaRPr lang="en-US" dirty="0"/>
          </a:p>
        </p:txBody>
      </p:sp>
      <p:pic>
        <p:nvPicPr>
          <p:cNvPr id="4" name="Picture 3" descr="compass54.jpg"/>
          <p:cNvPicPr>
            <a:picLocks noChangeAspect="1"/>
          </p:cNvPicPr>
          <p:nvPr/>
        </p:nvPicPr>
        <p:blipFill>
          <a:blip r:embed="rId2" cstate="print"/>
          <a:stretch>
            <a:fillRect/>
          </a:stretch>
        </p:blipFill>
        <p:spPr>
          <a:xfrm>
            <a:off x="5181600" y="914400"/>
            <a:ext cx="3512984" cy="3733800"/>
          </a:xfrm>
          <a:prstGeom prst="rect">
            <a:avLst/>
          </a:prstGeom>
        </p:spPr>
      </p:pic>
      <p:pic>
        <p:nvPicPr>
          <p:cNvPr id="6" name="Picture 5" descr="compass52.jpg"/>
          <p:cNvPicPr>
            <a:picLocks noChangeAspect="1"/>
          </p:cNvPicPr>
          <p:nvPr/>
        </p:nvPicPr>
        <p:blipFill>
          <a:blip r:embed="rId3" cstate="print"/>
          <a:stretch>
            <a:fillRect/>
          </a:stretch>
        </p:blipFill>
        <p:spPr>
          <a:xfrm>
            <a:off x="304800" y="990600"/>
            <a:ext cx="4051300" cy="4213352"/>
          </a:xfrm>
          <a:prstGeom prst="rect">
            <a:avLst/>
          </a:prstGeom>
        </p:spPr>
      </p:pic>
      <p:pic>
        <p:nvPicPr>
          <p:cNvPr id="7" name="Picture 6" descr="compass53.jpg"/>
          <p:cNvPicPr>
            <a:picLocks noChangeAspect="1"/>
          </p:cNvPicPr>
          <p:nvPr/>
        </p:nvPicPr>
        <p:blipFill>
          <a:blip r:embed="rId4" cstate="print"/>
          <a:stretch>
            <a:fillRect/>
          </a:stretch>
        </p:blipFill>
        <p:spPr>
          <a:xfrm>
            <a:off x="3276600" y="2743200"/>
            <a:ext cx="2984500" cy="3982176"/>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7239000" cy="701040"/>
          </a:xfrm>
        </p:spPr>
        <p:txBody>
          <a:bodyPr/>
          <a:lstStyle/>
          <a:p>
            <a:r>
              <a:rPr lang="en-US" dirty="0" smtClean="0"/>
              <a:t>Poison Ivy treatment</a:t>
            </a:r>
            <a:endParaRPr lang="en-US" dirty="0"/>
          </a:p>
        </p:txBody>
      </p:sp>
      <p:sp>
        <p:nvSpPr>
          <p:cNvPr id="4" name="Content Placeholder 3"/>
          <p:cNvSpPr>
            <a:spLocks noGrp="1"/>
          </p:cNvSpPr>
          <p:nvPr>
            <p:ph idx="1"/>
          </p:nvPr>
        </p:nvSpPr>
        <p:spPr>
          <a:xfrm>
            <a:off x="228600" y="1066800"/>
            <a:ext cx="7772400" cy="5388936"/>
          </a:xfrm>
        </p:spPr>
        <p:txBody>
          <a:bodyPr/>
          <a:lstStyle/>
          <a:p>
            <a:r>
              <a:rPr lang="en-US" dirty="0" smtClean="0"/>
              <a:t>Wash sap off with soap and water within 10 </a:t>
            </a:r>
            <a:r>
              <a:rPr lang="en-US" dirty="0" err="1" smtClean="0"/>
              <a:t>mins</a:t>
            </a:r>
            <a:endParaRPr lang="en-US" dirty="0" smtClean="0"/>
          </a:p>
          <a:p>
            <a:r>
              <a:rPr lang="en-US" dirty="0" smtClean="0"/>
              <a:t>Wipe area with rubbing alcohol</a:t>
            </a:r>
          </a:p>
          <a:p>
            <a:r>
              <a:rPr lang="en-US" dirty="0" smtClean="0"/>
              <a:t>Apply hydrocortisone cream</a:t>
            </a:r>
          </a:p>
          <a:p>
            <a:r>
              <a:rPr lang="en-US" dirty="0" smtClean="0"/>
              <a:t>Scratching will cause the rash to spread</a:t>
            </a:r>
          </a:p>
          <a:p>
            <a:endParaRPr lang="en-US" dirty="0"/>
          </a:p>
        </p:txBody>
      </p:sp>
      <p:pic>
        <p:nvPicPr>
          <p:cNvPr id="5" name="Picture 4" descr="compass60.jpg"/>
          <p:cNvPicPr>
            <a:picLocks noChangeAspect="1"/>
          </p:cNvPicPr>
          <p:nvPr/>
        </p:nvPicPr>
        <p:blipFill>
          <a:blip r:embed="rId2" cstate="print"/>
          <a:stretch>
            <a:fillRect/>
          </a:stretch>
        </p:blipFill>
        <p:spPr>
          <a:xfrm>
            <a:off x="4267200" y="3505200"/>
            <a:ext cx="3810000" cy="2638425"/>
          </a:xfrm>
          <a:prstGeom prst="rect">
            <a:avLst/>
          </a:prstGeom>
        </p:spPr>
      </p:pic>
      <p:pic>
        <p:nvPicPr>
          <p:cNvPr id="7" name="Picture 6" descr="compass59.jpg"/>
          <p:cNvPicPr>
            <a:picLocks noChangeAspect="1"/>
          </p:cNvPicPr>
          <p:nvPr/>
        </p:nvPicPr>
        <p:blipFill>
          <a:blip r:embed="rId3" cstate="print"/>
          <a:stretch>
            <a:fillRect/>
          </a:stretch>
        </p:blipFill>
        <p:spPr>
          <a:xfrm>
            <a:off x="228600" y="3124200"/>
            <a:ext cx="3644770" cy="35718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Setting up a competition</a:t>
            </a:r>
            <a:endParaRPr lang="en-US" dirty="0"/>
          </a:p>
        </p:txBody>
      </p:sp>
      <p:sp>
        <p:nvSpPr>
          <p:cNvPr id="3" name="Content Placeholder 2"/>
          <p:cNvSpPr>
            <a:spLocks noGrp="1"/>
          </p:cNvSpPr>
          <p:nvPr>
            <p:ph idx="1"/>
          </p:nvPr>
        </p:nvSpPr>
        <p:spPr/>
        <p:txBody>
          <a:bodyPr/>
          <a:lstStyle/>
          <a:p>
            <a:r>
              <a:rPr lang="en-US" dirty="0" smtClean="0"/>
              <a:t>When will it be?</a:t>
            </a:r>
          </a:p>
          <a:p>
            <a:r>
              <a:rPr lang="en-US" dirty="0" smtClean="0"/>
              <a:t>Where to have it?</a:t>
            </a:r>
          </a:p>
          <a:p>
            <a:r>
              <a:rPr lang="en-US" dirty="0" smtClean="0"/>
              <a:t>What type of competition?</a:t>
            </a:r>
          </a:p>
          <a:p>
            <a:r>
              <a:rPr lang="en-US" dirty="0" smtClean="0"/>
              <a:t>Who will compete?</a:t>
            </a:r>
          </a:p>
          <a:p>
            <a:endParaRPr lang="en-US" dirty="0" smtClean="0"/>
          </a:p>
          <a:p>
            <a:r>
              <a:rPr lang="en-US" dirty="0" smtClean="0"/>
              <a:t>First Aid Equipment</a:t>
            </a:r>
          </a:p>
          <a:p>
            <a:r>
              <a:rPr lang="en-US" dirty="0" smtClean="0"/>
              <a:t>Safety</a:t>
            </a:r>
          </a:p>
          <a:p>
            <a:pPr lvl="1"/>
            <a:r>
              <a:rPr lang="en-US" dirty="0" smtClean="0"/>
              <a:t>Safety lane</a:t>
            </a:r>
          </a:p>
          <a:p>
            <a:r>
              <a:rPr lang="en-US" dirty="0" smtClean="0"/>
              <a:t>Final Return Time</a:t>
            </a:r>
            <a:endParaRPr lang="en-US" dirty="0"/>
          </a:p>
        </p:txBody>
      </p:sp>
      <p:pic>
        <p:nvPicPr>
          <p:cNvPr id="4" name="Picture 3" descr="compass11.gif"/>
          <p:cNvPicPr>
            <a:picLocks noChangeAspect="1"/>
          </p:cNvPicPr>
          <p:nvPr/>
        </p:nvPicPr>
        <p:blipFill>
          <a:blip r:embed="rId2" cstate="print"/>
          <a:stretch>
            <a:fillRect/>
          </a:stretch>
        </p:blipFill>
        <p:spPr>
          <a:xfrm>
            <a:off x="4191000" y="4038600"/>
            <a:ext cx="3359082" cy="2105025"/>
          </a:xfrm>
          <a:prstGeom prst="rect">
            <a:avLst/>
          </a:prstGeom>
        </p:spPr>
      </p:pic>
      <p:pic>
        <p:nvPicPr>
          <p:cNvPr id="5" name="Picture 4" descr="compass29.jpg"/>
          <p:cNvPicPr>
            <a:picLocks noChangeAspect="1"/>
          </p:cNvPicPr>
          <p:nvPr/>
        </p:nvPicPr>
        <p:blipFill>
          <a:blip r:embed="rId3" cstate="print"/>
          <a:stretch>
            <a:fillRect/>
          </a:stretch>
        </p:blipFill>
        <p:spPr>
          <a:xfrm>
            <a:off x="4876800" y="1436656"/>
            <a:ext cx="2971800" cy="2337503"/>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Course	</a:t>
            </a:r>
            <a:endParaRPr lang="en-US" dirty="0"/>
          </a:p>
        </p:txBody>
      </p:sp>
      <p:sp>
        <p:nvSpPr>
          <p:cNvPr id="3" name="Content Placeholder 2"/>
          <p:cNvSpPr>
            <a:spLocks noGrp="1"/>
          </p:cNvSpPr>
          <p:nvPr>
            <p:ph idx="1"/>
          </p:nvPr>
        </p:nvSpPr>
        <p:spPr/>
        <p:txBody>
          <a:bodyPr/>
          <a:lstStyle/>
          <a:p>
            <a:r>
              <a:rPr lang="en-US" dirty="0" smtClean="0"/>
              <a:t>Find an area with existing map</a:t>
            </a:r>
          </a:p>
          <a:p>
            <a:pPr lvl="1"/>
            <a:r>
              <a:rPr lang="en-US" dirty="0" smtClean="0"/>
              <a:t>USGS 1:24,000</a:t>
            </a:r>
          </a:p>
          <a:p>
            <a:pPr lvl="1"/>
            <a:r>
              <a:rPr lang="en-US" dirty="0" smtClean="0"/>
              <a:t>Forest Service</a:t>
            </a:r>
          </a:p>
          <a:p>
            <a:pPr lvl="1"/>
            <a:r>
              <a:rPr lang="en-US" dirty="0" smtClean="0"/>
              <a:t>State Geological Surveys</a:t>
            </a:r>
          </a:p>
          <a:p>
            <a:pPr lvl="1"/>
            <a:r>
              <a:rPr lang="en-US" dirty="0" smtClean="0"/>
              <a:t>County and City parks</a:t>
            </a:r>
          </a:p>
          <a:p>
            <a:r>
              <a:rPr lang="en-US" dirty="0" smtClean="0"/>
              <a:t>Create a map</a:t>
            </a:r>
          </a:p>
          <a:p>
            <a:pPr lvl="1"/>
            <a:r>
              <a:rPr lang="en-US" dirty="0" smtClean="0"/>
              <a:t>How Long should course be?</a:t>
            </a:r>
          </a:p>
          <a:p>
            <a:pPr lvl="1"/>
            <a:r>
              <a:rPr lang="en-US" b="1" u="sng" dirty="0" smtClean="0"/>
              <a:t>OCAD</a:t>
            </a:r>
            <a:r>
              <a:rPr lang="en-US" dirty="0" smtClean="0"/>
              <a:t> – free program avail online</a:t>
            </a:r>
          </a:p>
          <a:p>
            <a:pPr lvl="1"/>
            <a:r>
              <a:rPr lang="en-US" dirty="0" smtClean="0"/>
              <a:t>Familiarize yourself with the area (walkabout) </a:t>
            </a: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include on the map</a:t>
            </a:r>
            <a:endParaRPr lang="en-US" dirty="0"/>
          </a:p>
        </p:txBody>
      </p:sp>
      <p:sp>
        <p:nvSpPr>
          <p:cNvPr id="3" name="Content Placeholder 2"/>
          <p:cNvSpPr>
            <a:spLocks noGrp="1"/>
          </p:cNvSpPr>
          <p:nvPr>
            <p:ph idx="1"/>
          </p:nvPr>
        </p:nvSpPr>
        <p:spPr>
          <a:xfrm>
            <a:off x="457200" y="1609416"/>
            <a:ext cx="7239000" cy="5019984"/>
          </a:xfrm>
        </p:spPr>
        <p:txBody>
          <a:bodyPr>
            <a:normAutofit fontScale="92500" lnSpcReduction="10000"/>
          </a:bodyPr>
          <a:lstStyle/>
          <a:p>
            <a:r>
              <a:rPr lang="en-US" dirty="0" smtClean="0"/>
              <a:t>W</a:t>
            </a:r>
            <a:r>
              <a:rPr lang="en-US" dirty="0" smtClean="0"/>
              <a:t>ould </a:t>
            </a:r>
            <a:r>
              <a:rPr lang="en-US" dirty="0" smtClean="0"/>
              <a:t>you hang a control flag on it?</a:t>
            </a:r>
            <a:br>
              <a:rPr lang="en-US" dirty="0" smtClean="0"/>
            </a:br>
            <a:endParaRPr lang="en-US" dirty="0" smtClean="0"/>
          </a:p>
          <a:p>
            <a:r>
              <a:rPr lang="en-US" dirty="0" smtClean="0"/>
              <a:t>would </a:t>
            </a:r>
            <a:r>
              <a:rPr lang="en-US" dirty="0" smtClean="0"/>
              <a:t>you use it to navigate? </a:t>
            </a:r>
            <a:br>
              <a:rPr lang="en-US" dirty="0" smtClean="0"/>
            </a:br>
            <a:r>
              <a:rPr lang="en-US" dirty="0" smtClean="0"/>
              <a:t> Think of the area from a runner's perspective. </a:t>
            </a:r>
            <a:br>
              <a:rPr lang="en-US" dirty="0" smtClean="0"/>
            </a:br>
            <a:endParaRPr lang="en-US" dirty="0" smtClean="0"/>
          </a:p>
          <a:p>
            <a:r>
              <a:rPr lang="en-US" dirty="0" smtClean="0"/>
              <a:t>would </a:t>
            </a:r>
            <a:r>
              <a:rPr lang="en-US" dirty="0" smtClean="0"/>
              <a:t>it impede your progress?</a:t>
            </a:r>
            <a:br>
              <a:rPr lang="en-US" dirty="0" smtClean="0"/>
            </a:br>
            <a:r>
              <a:rPr lang="en-US" dirty="0" smtClean="0"/>
              <a:t/>
            </a:r>
            <a:br>
              <a:rPr lang="en-US" dirty="0" smtClean="0"/>
            </a:br>
            <a:r>
              <a:rPr lang="en-US" dirty="0" smtClean="0"/>
              <a:t>The </a:t>
            </a:r>
            <a:r>
              <a:rPr lang="en-US" dirty="0" smtClean="0"/>
              <a:t>orienteer's goal is to move as quickly as possible </a:t>
            </a:r>
            <a:r>
              <a:rPr lang="en-US" dirty="0" smtClean="0"/>
              <a:t>between controls </a:t>
            </a:r>
            <a:r>
              <a:rPr lang="en-US" dirty="0" smtClean="0"/>
              <a:t>flags. </a:t>
            </a:r>
            <a:endParaRPr lang="en-US" dirty="0" smtClean="0"/>
          </a:p>
          <a:p>
            <a:pPr>
              <a:buNone/>
            </a:pPr>
            <a:r>
              <a:rPr lang="en-US" dirty="0" smtClean="0"/>
              <a:t>	</a:t>
            </a:r>
            <a:endParaRPr lang="en-US" dirty="0" smtClean="0"/>
          </a:p>
          <a:p>
            <a:pPr>
              <a:buNone/>
            </a:pPr>
            <a:r>
              <a:rPr lang="en-US" dirty="0" smtClean="0"/>
              <a:t>	</a:t>
            </a:r>
            <a:r>
              <a:rPr lang="en-US" dirty="0" smtClean="0"/>
              <a:t>Any </a:t>
            </a:r>
            <a:r>
              <a:rPr lang="en-US" dirty="0" smtClean="0"/>
              <a:t>object that slows or diverts a runner should</a:t>
            </a:r>
            <a:br>
              <a:rPr lang="en-US" dirty="0" smtClean="0"/>
            </a:br>
            <a:r>
              <a:rPr lang="en-US" dirty="0" smtClean="0"/>
              <a:t>be mapped. </a:t>
            </a:r>
            <a:br>
              <a:rPr lang="en-US" dirty="0" smtClean="0"/>
            </a:b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a Bearing</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370432" y="1609725"/>
            <a:ext cx="5412535" cy="484663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Begin Mapping</a:t>
            </a:r>
            <a:endParaRPr lang="en-US" dirty="0"/>
          </a:p>
        </p:txBody>
      </p:sp>
      <p:sp>
        <p:nvSpPr>
          <p:cNvPr id="3" name="Content Placeholder 2"/>
          <p:cNvSpPr>
            <a:spLocks noGrp="1"/>
          </p:cNvSpPr>
          <p:nvPr>
            <p:ph idx="1"/>
          </p:nvPr>
        </p:nvSpPr>
        <p:spPr>
          <a:xfrm>
            <a:off x="457200" y="1609416"/>
            <a:ext cx="7620000" cy="4846320"/>
          </a:xfrm>
        </p:spPr>
        <p:txBody>
          <a:bodyPr>
            <a:normAutofit/>
          </a:bodyPr>
          <a:lstStyle/>
          <a:p>
            <a:pPr>
              <a:buNone/>
            </a:pPr>
            <a:endParaRPr lang="en-US" dirty="0" smtClean="0"/>
          </a:p>
          <a:p>
            <a:r>
              <a:rPr lang="en-US" dirty="0" smtClean="0"/>
              <a:t>Stand at Starting point</a:t>
            </a:r>
          </a:p>
          <a:p>
            <a:pPr lvl="1"/>
            <a:r>
              <a:rPr lang="en-US" u="sng" dirty="0" smtClean="0"/>
              <a:t>Mark</a:t>
            </a:r>
            <a:r>
              <a:rPr lang="en-US" dirty="0" smtClean="0"/>
              <a:t> Starting Point</a:t>
            </a:r>
          </a:p>
          <a:p>
            <a:r>
              <a:rPr lang="en-US" dirty="0" smtClean="0"/>
              <a:t>Take compass bearing to 1</a:t>
            </a:r>
            <a:r>
              <a:rPr lang="en-US" baseline="30000" dirty="0" smtClean="0"/>
              <a:t>st</a:t>
            </a:r>
            <a:r>
              <a:rPr lang="en-US" dirty="0" smtClean="0"/>
              <a:t> point</a:t>
            </a:r>
          </a:p>
          <a:p>
            <a:r>
              <a:rPr lang="en-US" dirty="0" smtClean="0"/>
              <a:t>Place edge of compass on start and turn until N-S lines of compass parallel map N-S lines</a:t>
            </a:r>
          </a:p>
          <a:p>
            <a:r>
              <a:rPr lang="en-US" dirty="0" smtClean="0"/>
              <a:t>Draw line from start, control will lie along line</a:t>
            </a:r>
          </a:p>
          <a:p>
            <a:r>
              <a:rPr lang="en-US" dirty="0" smtClean="0"/>
              <a:t>Walk to control, counting paces.</a:t>
            </a:r>
          </a:p>
          <a:p>
            <a:r>
              <a:rPr lang="en-US" dirty="0" smtClean="0"/>
              <a:t>Place X on map at the control and take compass bearing to next control.</a:t>
            </a:r>
          </a:p>
          <a:p>
            <a:endParaRPr lang="en-US" dirty="0" smtClean="0"/>
          </a:p>
          <a:p>
            <a:endParaRPr lang="en-US" dirty="0" smtClean="0"/>
          </a:p>
          <a:p>
            <a:endParaRPr lang="en-US" dirty="0" smtClean="0"/>
          </a:p>
        </p:txBody>
      </p:sp>
      <p:pic>
        <p:nvPicPr>
          <p:cNvPr id="1026" name="Picture 2"/>
          <p:cNvPicPr>
            <a:picLocks noChangeAspect="1" noChangeArrowheads="1"/>
          </p:cNvPicPr>
          <p:nvPr/>
        </p:nvPicPr>
        <p:blipFill>
          <a:blip r:embed="rId2" cstate="print"/>
          <a:srcRect/>
          <a:stretch>
            <a:fillRect/>
          </a:stretch>
        </p:blipFill>
        <p:spPr bwMode="auto">
          <a:xfrm>
            <a:off x="4800600" y="228600"/>
            <a:ext cx="4086225" cy="2581275"/>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Scout-O</a:t>
            </a:r>
            <a:endParaRPr lang="en-US" dirty="0"/>
          </a:p>
        </p:txBody>
      </p:sp>
      <p:sp>
        <p:nvSpPr>
          <p:cNvPr id="6" name="Content Placeholder 5"/>
          <p:cNvSpPr>
            <a:spLocks noGrp="1"/>
          </p:cNvSpPr>
          <p:nvPr>
            <p:ph idx="1"/>
          </p:nvPr>
        </p:nvSpPr>
        <p:spPr/>
        <p:txBody>
          <a:bodyPr/>
          <a:lstStyle/>
          <a:p>
            <a:r>
              <a:rPr lang="en-US" dirty="0" err="1" smtClean="0"/>
              <a:t>Nobscot</a:t>
            </a:r>
            <a:r>
              <a:rPr lang="en-US" dirty="0" smtClean="0"/>
              <a:t> </a:t>
            </a:r>
          </a:p>
          <a:p>
            <a:pPr>
              <a:buNone/>
            </a:pPr>
            <a:r>
              <a:rPr lang="en-US" dirty="0" smtClean="0"/>
              <a:t>	Reservation</a:t>
            </a:r>
          </a:p>
          <a:p>
            <a:pPr>
              <a:buNone/>
            </a:pPr>
            <a:endParaRPr lang="en-US" dirty="0" smtClean="0"/>
          </a:p>
          <a:p>
            <a:pPr>
              <a:buNone/>
            </a:pPr>
            <a:r>
              <a:rPr lang="en-US" u="sng" dirty="0" smtClean="0"/>
              <a:t>Courses</a:t>
            </a:r>
            <a:r>
              <a:rPr lang="en-US" dirty="0" smtClean="0"/>
              <a:t>:</a:t>
            </a:r>
          </a:p>
          <a:p>
            <a:pPr>
              <a:buNone/>
            </a:pPr>
            <a:r>
              <a:rPr lang="en-US" dirty="0" smtClean="0"/>
              <a:t>White</a:t>
            </a:r>
          </a:p>
          <a:p>
            <a:pPr>
              <a:buNone/>
            </a:pPr>
            <a:endParaRPr lang="en-US" dirty="0" smtClean="0"/>
          </a:p>
          <a:p>
            <a:pPr>
              <a:buNone/>
            </a:pPr>
            <a:r>
              <a:rPr lang="en-US" dirty="0" smtClean="0"/>
              <a:t>Yellow</a:t>
            </a:r>
          </a:p>
          <a:p>
            <a:pPr>
              <a:buNone/>
            </a:pPr>
            <a:endParaRPr lang="en-US" dirty="0" smtClean="0"/>
          </a:p>
          <a:p>
            <a:pPr>
              <a:buNone/>
            </a:pPr>
            <a:r>
              <a:rPr lang="en-US" dirty="0" smtClean="0"/>
              <a:t>Orange</a:t>
            </a:r>
            <a:endParaRPr lang="en-US" dirty="0"/>
          </a:p>
        </p:txBody>
      </p:sp>
      <p:pic>
        <p:nvPicPr>
          <p:cNvPr id="7" name="Content Placeholder 4" descr="compass51 001.jpg"/>
          <p:cNvPicPr>
            <a:picLocks noChangeAspect="1"/>
          </p:cNvPicPr>
          <p:nvPr/>
        </p:nvPicPr>
        <p:blipFill>
          <a:blip r:embed="rId2" cstate="print"/>
          <a:stretch>
            <a:fillRect/>
          </a:stretch>
        </p:blipFill>
        <p:spPr>
          <a:xfrm>
            <a:off x="3352800" y="-58629"/>
            <a:ext cx="5029200" cy="69166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Topographic Maps</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304800" y="1600200"/>
            <a:ext cx="1857143" cy="2057143"/>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362200" y="1600200"/>
            <a:ext cx="1809750" cy="21050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343400" y="1600200"/>
            <a:ext cx="1828800" cy="202882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6248400" y="1600200"/>
            <a:ext cx="1819275" cy="2057400"/>
          </a:xfrm>
          <a:prstGeom prst="rect">
            <a:avLst/>
          </a:prstGeom>
          <a:noFill/>
          <a:ln w="9525">
            <a:noFill/>
            <a:miter lim="800000"/>
            <a:headEnd/>
            <a:tailEnd/>
          </a:ln>
        </p:spPr>
      </p:pic>
      <p:pic>
        <p:nvPicPr>
          <p:cNvPr id="1030" name="Picture 6"/>
          <p:cNvPicPr>
            <a:picLocks noChangeAspect="1" noChangeArrowheads="1"/>
          </p:cNvPicPr>
          <p:nvPr/>
        </p:nvPicPr>
        <p:blipFill>
          <a:blip r:embed="rId6" cstate="print"/>
          <a:srcRect/>
          <a:stretch>
            <a:fillRect/>
          </a:stretch>
        </p:blipFill>
        <p:spPr bwMode="auto">
          <a:xfrm>
            <a:off x="304800" y="3962400"/>
            <a:ext cx="1800225" cy="2019300"/>
          </a:xfrm>
          <a:prstGeom prst="rect">
            <a:avLst/>
          </a:prstGeom>
          <a:noFill/>
          <a:ln w="9525">
            <a:noFill/>
            <a:miter lim="800000"/>
            <a:headEnd/>
            <a:tailEnd/>
          </a:ln>
        </p:spPr>
      </p:pic>
      <p:pic>
        <p:nvPicPr>
          <p:cNvPr id="1031" name="Picture 7"/>
          <p:cNvPicPr>
            <a:picLocks noChangeAspect="1" noChangeArrowheads="1"/>
          </p:cNvPicPr>
          <p:nvPr/>
        </p:nvPicPr>
        <p:blipFill>
          <a:blip r:embed="rId7" cstate="print"/>
          <a:srcRect/>
          <a:stretch>
            <a:fillRect/>
          </a:stretch>
        </p:blipFill>
        <p:spPr bwMode="auto">
          <a:xfrm>
            <a:off x="2286000" y="3962400"/>
            <a:ext cx="1828800" cy="2028825"/>
          </a:xfrm>
          <a:prstGeom prst="rect">
            <a:avLst/>
          </a:prstGeom>
          <a:noFill/>
          <a:ln w="9525">
            <a:noFill/>
            <a:miter lim="800000"/>
            <a:headEnd/>
            <a:tailEnd/>
          </a:ln>
        </p:spPr>
      </p:pic>
      <p:pic>
        <p:nvPicPr>
          <p:cNvPr id="1032" name="Picture 8"/>
          <p:cNvPicPr>
            <a:picLocks noChangeAspect="1" noChangeArrowheads="1"/>
          </p:cNvPicPr>
          <p:nvPr/>
        </p:nvPicPr>
        <p:blipFill>
          <a:blip r:embed="rId8" cstate="print"/>
          <a:srcRect/>
          <a:stretch>
            <a:fillRect/>
          </a:stretch>
        </p:blipFill>
        <p:spPr bwMode="auto">
          <a:xfrm>
            <a:off x="4343400" y="3886200"/>
            <a:ext cx="3975100" cy="2721927"/>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Color</a:t>
            </a:r>
            <a:br>
              <a:rPr lang="en-US" dirty="0" smtClean="0"/>
            </a:br>
            <a:r>
              <a:rPr lang="en-US" dirty="0" smtClean="0"/>
              <a:t>Code</a:t>
            </a:r>
            <a:endParaRPr lang="en-US" dirty="0"/>
          </a:p>
        </p:txBody>
      </p:sp>
      <p:pic>
        <p:nvPicPr>
          <p:cNvPr id="4" name="Picture 4"/>
          <p:cNvPicPr>
            <a:picLocks noGrp="1" noChangeAspect="1" noChangeArrowheads="1"/>
          </p:cNvPicPr>
          <p:nvPr>
            <p:ph idx="1"/>
          </p:nvPr>
        </p:nvPicPr>
        <p:blipFill>
          <a:blip r:embed="rId2" cstate="print"/>
          <a:srcRect/>
          <a:stretch>
            <a:fillRect/>
          </a:stretch>
        </p:blipFill>
        <p:spPr bwMode="auto">
          <a:xfrm>
            <a:off x="1966559" y="0"/>
            <a:ext cx="6977791" cy="685800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0" y="0"/>
            <a:ext cx="4267200" cy="6873026"/>
          </a:xfrm>
          <a:prstGeom prst="rect">
            <a:avLst/>
          </a:prstGeom>
          <a:noFill/>
          <a:ln w="9525">
            <a:noFill/>
            <a:miter lim="800000"/>
            <a:headEnd/>
            <a:tailEnd/>
          </a:ln>
        </p:spPr>
      </p:pic>
      <p:pic>
        <p:nvPicPr>
          <p:cNvPr id="11268" name="Picture 4"/>
          <p:cNvPicPr>
            <a:picLocks noChangeAspect="1" noChangeArrowheads="1"/>
          </p:cNvPicPr>
          <p:nvPr/>
        </p:nvPicPr>
        <p:blipFill>
          <a:blip r:embed="rId3" cstate="print"/>
          <a:srcRect/>
          <a:stretch>
            <a:fillRect/>
          </a:stretch>
        </p:blipFill>
        <p:spPr bwMode="auto">
          <a:xfrm>
            <a:off x="4381006" y="1"/>
            <a:ext cx="4107343" cy="6858000"/>
          </a:xfrm>
          <a:prstGeom prst="rect">
            <a:avLst/>
          </a:prstGeom>
          <a:noFill/>
          <a:ln w="9525">
            <a:noFill/>
            <a:miter lim="800000"/>
            <a:headEnd/>
            <a:tailEnd/>
          </a:ln>
        </p:spPr>
      </p:pic>
    </p:spTree>
  </p:cSld>
  <p:clrMapOvr>
    <a:masterClrMapping/>
  </p:clrMapOvr>
  <p:transition>
    <p:diamon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457200" y="1521754"/>
            <a:ext cx="7543800" cy="5336246"/>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Control description sheet</a:t>
            </a:r>
            <a:endParaRPr lang="en-US" dirty="0"/>
          </a:p>
        </p:txBody>
      </p:sp>
    </p:spTree>
  </p:cSld>
  <p:clrMapOvr>
    <a:masterClrMapping/>
  </p:clrMapOvr>
  <p:transition>
    <p:wheel spokes="3"/>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Opulent</Template>
  <TotalTime>2821</TotalTime>
  <Words>1139</Words>
  <Application>Microsoft Office PowerPoint</Application>
  <PresentationFormat>On-screen Show (4:3)</PresentationFormat>
  <Paragraphs>213</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Opulent</vt:lpstr>
      <vt:lpstr>Orienteering</vt:lpstr>
      <vt:lpstr>History of the Compass</vt:lpstr>
      <vt:lpstr>Orienteering history</vt:lpstr>
      <vt:lpstr>Parts of a compass</vt:lpstr>
      <vt:lpstr>Taking a Bearing</vt:lpstr>
      <vt:lpstr>Topographic Maps</vt:lpstr>
      <vt:lpstr>Color Code</vt:lpstr>
      <vt:lpstr>Slide 8</vt:lpstr>
      <vt:lpstr>Control description sheet</vt:lpstr>
      <vt:lpstr>How to measure the height of a tree or other tall object…</vt:lpstr>
      <vt:lpstr>How wide is the river?</vt:lpstr>
      <vt:lpstr>How wide is the river?</vt:lpstr>
      <vt:lpstr>Declination</vt:lpstr>
      <vt:lpstr>Orienting a map…..</vt:lpstr>
      <vt:lpstr>Types of Orienteering</vt:lpstr>
      <vt:lpstr>Score Orienteering</vt:lpstr>
      <vt:lpstr>Cross Country</vt:lpstr>
      <vt:lpstr>Relay Orienteering</vt:lpstr>
      <vt:lpstr>Route Orienteering</vt:lpstr>
      <vt:lpstr>Night orienteering</vt:lpstr>
      <vt:lpstr>Line orienteering</vt:lpstr>
      <vt:lpstr>Techniques: Handrails</vt:lpstr>
      <vt:lpstr>Collecting, Check-Off and Catching Features</vt:lpstr>
      <vt:lpstr>Attack Point</vt:lpstr>
      <vt:lpstr>Aiming Off</vt:lpstr>
      <vt:lpstr>Reading Ahead</vt:lpstr>
      <vt:lpstr>Contouring</vt:lpstr>
      <vt:lpstr>Relocation</vt:lpstr>
      <vt:lpstr>“Fight” and Elevation</vt:lpstr>
      <vt:lpstr>Slide 30</vt:lpstr>
      <vt:lpstr>Slide 31</vt:lpstr>
      <vt:lpstr>Slide 32</vt:lpstr>
      <vt:lpstr>Slide 33</vt:lpstr>
      <vt:lpstr>Orienteering first aid</vt:lpstr>
      <vt:lpstr>Heat-Related Problems </vt:lpstr>
      <vt:lpstr>Heat-Related injuries</vt:lpstr>
      <vt:lpstr>Heat-Related Injuries</vt:lpstr>
      <vt:lpstr>Hypothermia</vt:lpstr>
      <vt:lpstr>Blisters</vt:lpstr>
      <vt:lpstr>Blisters: Treatment</vt:lpstr>
      <vt:lpstr>Blisters: Treatment</vt:lpstr>
      <vt:lpstr>Slide 42</vt:lpstr>
      <vt:lpstr>Stings and Bites</vt:lpstr>
      <vt:lpstr>Venomous Snake bite</vt:lpstr>
      <vt:lpstr>Poisonous Plants: Poison Ivy</vt:lpstr>
      <vt:lpstr>Poison Ivy treatment</vt:lpstr>
      <vt:lpstr>Setting up a competition</vt:lpstr>
      <vt:lpstr>Location of Course </vt:lpstr>
      <vt:lpstr>What to include on the map</vt:lpstr>
      <vt:lpstr>To Begin Mapping</vt:lpstr>
      <vt:lpstr>Scout-O</vt:lpstr>
    </vt:vector>
  </TitlesOfParts>
  <Company>HP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Orienteering</dc:title>
  <dc:creator>HP User</dc:creator>
  <cp:lastModifiedBy>HP User</cp:lastModifiedBy>
  <cp:revision>274</cp:revision>
  <dcterms:created xsi:type="dcterms:W3CDTF">2010-11-07T21:35:40Z</dcterms:created>
  <dcterms:modified xsi:type="dcterms:W3CDTF">2012-10-30T22:29:37Z</dcterms:modified>
</cp:coreProperties>
</file>